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41"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8318" autoAdjust="0"/>
  </p:normalViewPr>
  <p:slideViewPr>
    <p:cSldViewPr snapToGrid="0">
      <p:cViewPr>
        <p:scale>
          <a:sx n="66" d="100"/>
          <a:sy n="66" d="100"/>
        </p:scale>
        <p:origin x="-1104" y="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err="1" smtClean="0"/>
            <a:t>eg</a:t>
          </a:r>
          <a:r>
            <a:rPr lang="en-US" sz="2000" b="1" dirty="0" smtClean="0"/>
            <a:t>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err="1" smtClean="0"/>
            <a:t>eg</a:t>
          </a:r>
          <a:r>
            <a:rPr lang="en-US" sz="2000" b="1" kern="1200" dirty="0" smtClean="0"/>
            <a:t>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2/17/2013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2012 Countdown profile </a:t>
            </a:r>
            <a:r>
              <a:rPr lang="en-GB" i="0" baseline="0" dirty="0" smtClean="0"/>
              <a:t>for Angola,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Countdown profile for Angola has a wide range of data on maternal, newborn and child health.  It</a:t>
            </a:r>
            <a:r>
              <a:rPr lang="en-US" baseline="0" dirty="0" smtClean="0"/>
              <a:t> includes data for coverage of effective interventions for which there is internationally comparable data, where possible, including trend data.  The latest source on the profile is early 2012, with most data from the last nationally representative sample survey. </a:t>
            </a:r>
            <a:r>
              <a:rPr lang="en-US" baseline="0" dirty="0" smtClean="0"/>
              <a:t> Data </a:t>
            </a:r>
            <a:r>
              <a:rPr lang="en-US" baseline="0" dirty="0" smtClean="0"/>
              <a:t>for some indicators, such as the mortality rates for 2011, were only recently available so not included on this profile.</a:t>
            </a: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Angola’s official mortality statistics.)</a:t>
            </a:r>
          </a:p>
          <a:p>
            <a:r>
              <a:rPr lang="en-US" dirty="0" smtClean="0"/>
              <a:t>Other</a:t>
            </a:r>
            <a:r>
              <a:rPr lang="en-US" baseline="0" dirty="0" smtClean="0"/>
              <a:t> </a:t>
            </a:r>
            <a:r>
              <a:rPr lang="en-US" baseline="0" dirty="0" smtClean="0"/>
              <a:t>data sources </a:t>
            </a:r>
            <a:r>
              <a:rPr lang="en-US" baseline="0" dirty="0" smtClean="0"/>
              <a:t>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a:t>
            </a:r>
            <a:r>
              <a:rPr lang="en-US" i="0" dirty="0" smtClean="0"/>
              <a:t>Angola </a:t>
            </a:r>
            <a:r>
              <a:rPr lang="en-US" i="1" dirty="0" smtClean="0"/>
              <a:t>Under—five </a:t>
            </a:r>
            <a:r>
              <a:rPr lang="en-US" i="1" dirty="0" smtClean="0"/>
              <a:t>child </a:t>
            </a:r>
            <a:r>
              <a:rPr lang="en-US" i="1" dirty="0" smtClean="0"/>
              <a:t>mortality </a:t>
            </a:r>
            <a:r>
              <a:rPr lang="en-US" i="1" dirty="0" smtClean="0"/>
              <a:t>rate </a:t>
            </a:r>
            <a:r>
              <a:rPr lang="en-US" dirty="0" smtClean="0"/>
              <a:t>and </a:t>
            </a:r>
            <a:r>
              <a:rPr lang="en-US" i="1" dirty="0" smtClean="0"/>
              <a:t>Maternal mortality ratio </a:t>
            </a:r>
            <a:r>
              <a:rPr lang="en-US" dirty="0" smtClean="0"/>
              <a:t>are </a:t>
            </a:r>
            <a:r>
              <a:rPr lang="en-US" dirty="0" smtClean="0"/>
              <a:t>declining, </a:t>
            </a:r>
            <a:r>
              <a:rPr lang="en-US" dirty="0" smtClean="0"/>
              <a:t>but are still </a:t>
            </a:r>
            <a:r>
              <a:rPr lang="en-US" dirty="0" smtClean="0"/>
              <a:t>high</a:t>
            </a:r>
            <a:r>
              <a:rPr lang="en-US" dirty="0" smtClean="0"/>
              <a:t>.  Newer UN</a:t>
            </a:r>
            <a:r>
              <a:rPr lang="en-US" baseline="0" dirty="0" smtClean="0"/>
              <a:t> estimates show an Under-five mortality rate of 158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Angola,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27% of child deaths occur in the neonatal period.  Most of these can be prevented.  Post-neonatal deaths can, also,</a:t>
            </a:r>
            <a:r>
              <a:rPr lang="en-US" baseline="0" dirty="0" smtClean="0"/>
              <a:t> mostly be prevented and come mainly from Pneumonia, Diarrhoea, Malaria, and Injuries.</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t>
            </a:r>
            <a:r>
              <a:rPr lang="en-US" i="1" baseline="0" dirty="0" smtClean="0"/>
              <a:t>an </a:t>
            </a:r>
            <a:r>
              <a:rPr lang="en-US" i="1" baseline="0" dirty="0" smtClean="0"/>
              <a:t>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available for </a:t>
            </a:r>
            <a:r>
              <a:rPr lang="en-US" i="1" baseline="0" dirty="0" smtClean="0"/>
              <a:t>Demand for family planning satisfied </a:t>
            </a:r>
            <a:r>
              <a:rPr lang="en-US" i="0" baseline="0" dirty="0" smtClean="0"/>
              <a:t>or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than half of births are attended by skilled health personnel.   I</a:t>
            </a:r>
            <a:r>
              <a:rPr lang="en-US" baseline="0" dirty="0" smtClean="0"/>
              <a:t>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20% of HIV+ pregnant women are receiving ARV’s for PMTCT.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80% of women are attended at least once by a skilled health provider during pregnancy.  Far fewer women are attending 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for Angola, there are many </a:t>
            </a:r>
            <a:r>
              <a:rPr lang="en-US" baseline="0" dirty="0" smtClean="0"/>
              <a:t>maternal and newborn health indicators without data.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Angola’s </a:t>
            </a:r>
            <a:r>
              <a:rPr lang="en-US" i="1" dirty="0" smtClean="0"/>
              <a:t>Immunization</a:t>
            </a:r>
            <a:r>
              <a:rPr lang="en-US" dirty="0" smtClean="0"/>
              <a:t> coverage is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no recent data available on </a:t>
            </a:r>
            <a:r>
              <a:rPr lang="en-US" sz="1200" i="1" kern="1200" dirty="0" smtClean="0">
                <a:solidFill>
                  <a:schemeClr val="tx1"/>
                </a:solidFill>
                <a:latin typeface="+mn-lt"/>
                <a:ea typeface="+mn-ea"/>
                <a:cs typeface="+mn-cs"/>
              </a:rPr>
              <a:t>Percentage of children with suspected pneumonia taken to an appropriate provider.   </a:t>
            </a:r>
            <a:r>
              <a:rPr lang="en-US" baseline="0" dirty="0" smtClean="0"/>
              <a:t>Also</a:t>
            </a:r>
            <a:r>
              <a:rPr lang="en-US" baseline="0" dirty="0" smtClean="0"/>
              <a:t>,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of children with diarrhoea were being treated with ORS</a:t>
            </a:r>
            <a:r>
              <a:rPr lang="en-US" baseline="0" dirty="0" smtClean="0"/>
              <a:t> in 2001.  No recent data is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Angola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Angola</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very low in </a:t>
            </a:r>
            <a:r>
              <a:rPr lang="en-US" dirty="0" smtClean="0"/>
              <a:t>2006-2007</a:t>
            </a:r>
            <a:r>
              <a:rPr lang="en-US" baseline="0" dirty="0" smtClean="0"/>
              <a:t> (the most recent data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a:t>
            </a:r>
            <a:r>
              <a:rPr lang="en-US" dirty="0" smtClean="0"/>
              <a:t>prevalence </a:t>
            </a:r>
            <a:r>
              <a:rPr lang="en-US" baseline="0" dirty="0" smtClean="0"/>
              <a:t>declined</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11%</a:t>
            </a:r>
            <a:r>
              <a:rPr lang="en-US" baseline="0" dirty="0" smtClean="0"/>
              <a:t> in 2001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 has grown in urban areas, but 41% of the rural population </a:t>
            </a:r>
            <a:r>
              <a:rPr lang="en-US" i="0" baseline="0" dirty="0" smtClean="0"/>
              <a:t>is </a:t>
            </a:r>
            <a:r>
              <a:rPr lang="en-US" i="0" baseline="0" dirty="0" smtClean="0"/>
              <a:t>using surface water for drinking.  Another 21% are using unimproved sources.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 of </a:t>
            </a:r>
            <a:r>
              <a:rPr lang="en-US" dirty="0" smtClean="0"/>
              <a:t>the rural population still </a:t>
            </a:r>
            <a:r>
              <a:rPr lang="en-US" dirty="0" smtClean="0"/>
              <a:t>practice </a:t>
            </a:r>
            <a:r>
              <a:rPr lang="en-US" i="0" dirty="0" smtClean="0"/>
              <a:t>open defecation</a:t>
            </a:r>
            <a:r>
              <a:rPr lang="en-US" dirty="0" smtClean="0"/>
              <a:t>.  Another 30%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Angola has adopted some of the policies being tracked by Countdown.  Other policies mentioned</a:t>
            </a:r>
            <a:r>
              <a:rPr lang="en-US" sz="1200" kern="1200" baseline="0" dirty="0" smtClean="0">
                <a:solidFill>
                  <a:schemeClr val="tx1"/>
                </a:solidFill>
                <a:latin typeface="+mn-lt"/>
                <a:ea typeface="+mn-ea"/>
                <a:cs typeface="+mn-cs"/>
              </a:rPr>
              <a:t> here, if adopted and implemented </a:t>
            </a:r>
            <a:r>
              <a:rPr lang="en-US" baseline="0" dirty="0" smtClean="0"/>
              <a:t>at scale, can contribute to improved coverage of life saving interventions.   </a:t>
            </a:r>
            <a:r>
              <a:rPr lang="en-US" sz="1200" kern="1200" dirty="0" smtClean="0">
                <a:solidFill>
                  <a:schemeClr val="tx1"/>
                </a:solidFill>
                <a:latin typeface="+mn-lt"/>
                <a:ea typeface="+mn-ea"/>
                <a:cs typeface="+mn-cs"/>
              </a:rPr>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i="0" baseline="0" dirty="0" smtClean="0"/>
              <a:t> </a:t>
            </a:r>
            <a:r>
              <a:rPr lang="en-US" dirty="0" smtClean="0"/>
              <a:t>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Angola does not have sufficient data for the Countdown equity analysis. </a:t>
            </a:r>
            <a:r>
              <a:rPr lang="en-US" dirty="0" smtClean="0"/>
              <a:t> Conducting </a:t>
            </a:r>
            <a:r>
              <a:rPr lang="en-US" dirty="0" smtClean="0"/>
              <a:t>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Angola</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t>
            </a:r>
            <a:r>
              <a:rPr lang="en-US" sz="1200" baseline="0" dirty="0" smtClean="0"/>
              <a:t>a </a:t>
            </a:r>
            <a:r>
              <a:rPr lang="en-US" sz="1200" baseline="0" dirty="0" smtClean="0"/>
              <a:t>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a:t>
            </a:r>
            <a:r>
              <a:rPr lang="en-US" baseline="0" dirty="0" smtClean="0"/>
              <a:t>website,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a:t>
            </a:r>
            <a:r>
              <a:rPr lang="en-US" baseline="0" dirty="0" smtClean="0"/>
              <a:t> The </a:t>
            </a:r>
            <a:r>
              <a:rPr lang="en-US" baseline="0" dirty="0" smtClean="0"/>
              <a:t>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t>
            </a:r>
            <a:r>
              <a:rPr lang="en-US" baseline="0" dirty="0" smtClean="0">
                <a:latin typeface="Arial" charset="0"/>
              </a:rPr>
              <a:t>and </a:t>
            </a:r>
            <a:r>
              <a:rPr lang="en-US" baseline="0" dirty="0" smtClean="0">
                <a:latin typeface="Arial" charset="0"/>
              </a:rPr>
              <a:t>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a:t>
            </a:r>
            <a:r>
              <a:rPr lang="en-US" i="0" baseline="0" dirty="0" smtClean="0">
                <a:latin typeface="Arial" charset="0"/>
              </a:rPr>
              <a:t>Findings </a:t>
            </a:r>
            <a:r>
              <a:rPr lang="en-US" i="0" baseline="0" dirty="0" smtClean="0">
                <a:latin typeface="Arial" charset="0"/>
              </a:rPr>
              <a:t>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2/17/2013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2/17/2013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2/17/2013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2/17/2013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2/17/2013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2/17/2013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Angola</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smtClean="0">
                <a:solidFill>
                  <a:srgbClr val="800000"/>
                </a:solidFill>
              </a:rPr>
              <a:t>Four streams </a:t>
            </a:r>
            <a:r>
              <a:rPr lang="en-US" sz="2600" b="1" dirty="0">
                <a:solidFill>
                  <a:srgbClr val="800000"/>
                </a:solidFill>
              </a:rPr>
              <a:t>of work to promote accountability, </a:t>
            </a:r>
            <a:r>
              <a:rPr lang="en-US" sz="2600" b="1" dirty="0" smtClean="0">
                <a:solidFill>
                  <a:srgbClr val="800000"/>
                </a:solidFill>
              </a:rPr>
              <a:t/>
            </a:r>
            <a:br>
              <a:rPr lang="en-US" sz="2600" b="1" dirty="0" smtClean="0">
                <a:solidFill>
                  <a:srgbClr val="800000"/>
                </a:solidFill>
              </a:rPr>
            </a:br>
            <a:r>
              <a:rPr lang="en-US" sz="2600" b="1" dirty="0" smtClean="0">
                <a:solidFill>
                  <a:srgbClr val="800000"/>
                </a:solidFill>
              </a:rPr>
              <a:t>2011-2015 </a:t>
            </a:r>
            <a:endParaRPr lang="en-US" sz="2600" b="1" dirty="0">
              <a:solidFill>
                <a:srgbClr val="800000"/>
              </a:solidFill>
            </a:endParaRPr>
          </a:p>
          <a:p>
            <a:pPr lvl="1">
              <a:buClr>
                <a:srgbClr val="800000"/>
              </a:buClr>
              <a:buFont typeface="Arial" pitchFamily="34" charset="0"/>
              <a:buChar char="•"/>
            </a:pPr>
            <a:r>
              <a:rPr lang="en-US" sz="2600" dirty="0" smtClean="0"/>
              <a:t>Responsive </a:t>
            </a:r>
            <a:r>
              <a:rPr lang="en-US" sz="2600" dirty="0"/>
              <a:t>to </a:t>
            </a:r>
            <a:r>
              <a:rPr lang="en-US" sz="2600" dirty="0" smtClean="0"/>
              <a:t>global accountability frameworks</a:t>
            </a:r>
          </a:p>
          <a:p>
            <a:pPr lvl="1">
              <a:buClr>
                <a:srgbClr val="800000"/>
              </a:buClr>
              <a:buNone/>
            </a:pPr>
            <a:r>
              <a:rPr lang="en-US" sz="2200" dirty="0" smtClean="0"/>
              <a:t>     -Annual reporting on 11 indicators for the Commission </a:t>
            </a:r>
            <a:r>
              <a:rPr lang="en-US" sz="2200" dirty="0"/>
              <a:t>on Information and Accountability </a:t>
            </a:r>
            <a:r>
              <a:rPr lang="en-US" sz="2200" dirty="0" smtClean="0"/>
              <a:t>for </a:t>
            </a:r>
            <a:r>
              <a:rPr lang="en-US" sz="2200" dirty="0"/>
              <a:t>Women’s and Children’s </a:t>
            </a:r>
            <a:r>
              <a:rPr lang="en-US" sz="2200" dirty="0" smtClean="0"/>
              <a:t>Health (COIA)</a:t>
            </a:r>
          </a:p>
          <a:p>
            <a:pPr lvl="1">
              <a:buClr>
                <a:srgbClr val="800000"/>
              </a:buClr>
              <a:buNone/>
            </a:pPr>
            <a:r>
              <a:rPr lang="en-US" sz="2200" dirty="0" smtClean="0"/>
              <a:t>     -Contributes to follow-up of A Promise Renewed/Call to Action </a:t>
            </a:r>
          </a:p>
          <a:p>
            <a:pPr lvl="1">
              <a:buClr>
                <a:srgbClr val="800000"/>
              </a:buClr>
              <a:buFont typeface="Arial" pitchFamily="34" charset="0"/>
              <a:buChar char="•"/>
            </a:pPr>
            <a:r>
              <a:rPr lang="en-US" sz="2600" dirty="0" smtClean="0"/>
              <a:t>Production </a:t>
            </a:r>
            <a:r>
              <a:rPr lang="en-US" sz="2600" dirty="0"/>
              <a:t>of country profiles/report and global event(s</a:t>
            </a:r>
            <a:r>
              <a:rPr lang="en-US" sz="2600" dirty="0" smtClean="0"/>
              <a:t>)</a:t>
            </a:r>
          </a:p>
          <a:p>
            <a:pPr lvl="1">
              <a:buClr>
                <a:srgbClr val="800000"/>
              </a:buClr>
              <a:buFont typeface="Arial" pitchFamily="34" charset="0"/>
              <a:buChar char="•"/>
            </a:pPr>
            <a:r>
              <a:rPr lang="en-US" sz="2600" dirty="0" smtClean="0"/>
              <a:t>Cross-cutting </a:t>
            </a:r>
            <a:r>
              <a:rPr lang="en-US" sz="2600" dirty="0"/>
              <a:t>analyses</a:t>
            </a:r>
          </a:p>
          <a:p>
            <a:pPr lvl="1">
              <a:buClr>
                <a:srgbClr val="800000"/>
              </a:buClr>
              <a:buFont typeface="Arial" pitchFamily="34" charset="0"/>
              <a:buChar char="•"/>
            </a:pPr>
            <a:r>
              <a:rPr lang="en-US" sz="2600" b="1" dirty="0">
                <a:solidFill>
                  <a:srgbClr val="800000"/>
                </a:solidFill>
              </a:rPr>
              <a:t>Country-level </a:t>
            </a:r>
            <a:r>
              <a:rPr lang="en-US" sz="2600" b="1" dirty="0" smtClean="0">
                <a:solidFill>
                  <a:srgbClr val="800000"/>
                </a:solidFill>
              </a:rPr>
              <a:t>engagement</a:t>
            </a:r>
          </a:p>
        </p:txBody>
      </p:sp>
    </p:spTree>
    <p:extLst>
      <p:ext uri="{BB962C8B-B14F-4D97-AF65-F5344CB8AC3E}">
        <p14:creationId xmlns:p14="http://schemas.microsoft.com/office/powerpoint/2010/main" xmlns="" val="31379797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Angola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2051"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2055" name="Picture 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88" t="1344" r="4489" b="1993"/>
          <a:stretch/>
        </p:blipFill>
        <p:spPr bwMode="auto">
          <a:xfrm>
            <a:off x="0" y="0"/>
            <a:ext cx="45910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221" t="1345" r="2815" b="1837"/>
          <a:stretch/>
        </p:blipFill>
        <p:spPr bwMode="auto">
          <a:xfrm>
            <a:off x="4591050" y="0"/>
            <a:ext cx="45529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12870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158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96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8785" y="1779676"/>
            <a:ext cx="8440415" cy="3322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p>
          <a:p>
            <a:r>
              <a:rPr lang="en-US" sz="2400" dirty="0">
                <a:latin typeface="+mj-lt"/>
              </a:rPr>
              <a:t>Hypertension – 19%</a:t>
            </a:r>
          </a:p>
          <a:p>
            <a:r>
              <a:rPr lang="en-US" sz="2400" dirty="0">
                <a:latin typeface="+mj-lt"/>
              </a:rPr>
              <a:t>Unsafe abortion – 9%</a:t>
            </a:r>
          </a:p>
          <a:p>
            <a:r>
              <a:rPr lang="en-US" sz="2400" dirty="0">
                <a:latin typeface="+mj-lt"/>
              </a:rPr>
              <a:t>Sepsis – 9%</a:t>
            </a: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91791" y="1521761"/>
            <a:ext cx="5662742" cy="371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27%</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15%</a:t>
            </a:r>
          </a:p>
          <a:p>
            <a:pPr lvl="0">
              <a:defRPr/>
            </a:pPr>
            <a:r>
              <a:rPr lang="en-US" sz="2400" dirty="0">
                <a:solidFill>
                  <a:prstClr val="black"/>
                </a:solidFill>
                <a:latin typeface="Calibri"/>
                <a:cs typeface="Calibri" pitchFamily="34" charset="0"/>
              </a:rPr>
              <a:t>Malaria – 10%</a:t>
            </a:r>
          </a:p>
          <a:p>
            <a:pPr>
              <a:defRPr/>
            </a:pPr>
            <a:r>
              <a:rPr lang="en-US" sz="2400" dirty="0" smtClean="0">
                <a:latin typeface="+mn-lt"/>
                <a:cs typeface="Calibri" pitchFamily="34" charset="0"/>
              </a:rPr>
              <a:t>Injuries – 4%</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571" y="1266420"/>
            <a:ext cx="6272921" cy="4453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529" y="1102368"/>
            <a:ext cx="7500836" cy="5279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113387"/>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4900" y="352626"/>
            <a:ext cx="7088840" cy="5656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130272"/>
            <a:ext cx="7125640" cy="5402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1121" y="1038208"/>
            <a:ext cx="6988231" cy="554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4947" y="1161472"/>
            <a:ext cx="7120577" cy="5147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14" y="1219200"/>
            <a:ext cx="7302299" cy="5252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1792" y="1127097"/>
            <a:ext cx="7023089" cy="4975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7114" y="1131410"/>
            <a:ext cx="7385836" cy="5269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516" y="1233641"/>
            <a:ext cx="7393641" cy="4963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Angola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0743" y="1209658"/>
            <a:ext cx="7445188" cy="5003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6850" y="1117876"/>
            <a:ext cx="6661228" cy="5541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7299" y="1193194"/>
            <a:ext cx="6981189" cy="5242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4410" y="1143000"/>
            <a:ext cx="6717853" cy="5454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8547" y="1117256"/>
            <a:ext cx="6735279" cy="5477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14.3</a:t>
            </a:r>
            <a:r>
              <a:rPr lang="en-US" sz="2200" b="1" dirty="0" smtClean="0">
                <a:solidFill>
                  <a:srgbClr val="800000"/>
                </a:solidFill>
              </a:rPr>
              <a:t>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25%  </a:t>
            </a:r>
            <a:r>
              <a:rPr lang="en-US" sz="2200" dirty="0" smtClean="0"/>
              <a:t>(2006)</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$168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18%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$10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$16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2147263"/>
            <a:ext cx="362585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cs typeface="Calibri" pitchFamily="34" charset="0"/>
              </a:rPr>
              <a:t>There 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smtClean="0">
                <a:solidFill>
                  <a:srgbClr val="990033"/>
                </a:solidFill>
                <a:cs typeface="Calibri" pitchFamily="34" charset="0"/>
              </a:rPr>
              <a:t>groups </a:t>
            </a:r>
            <a:r>
              <a:rPr lang="en-US" sz="2800" dirty="0" smtClean="0">
                <a:cs typeface="Calibri" pitchFamily="34" charset="0"/>
              </a:rPr>
              <a:t>for Angola </a:t>
            </a:r>
            <a:r>
              <a:rPr lang="en-US" sz="2800" b="1" dirty="0" smtClean="0">
                <a:solidFill>
                  <a:srgbClr val="990033"/>
                </a:solidFill>
                <a:cs typeface="Calibri" pitchFamily="34" charset="0"/>
              </a:rPr>
              <a:t>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091" y="381794"/>
            <a:ext cx="4279410" cy="6208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1027"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Angola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a:t>
            </a:r>
            <a:r>
              <a:rPr lang="en-US" sz="2200" dirty="0" err="1" smtClean="0"/>
              <a:t>MoF</a:t>
            </a:r>
            <a:r>
              <a:rPr lang="en-US" sz="2200" dirty="0" smtClean="0"/>
              <a:t>,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a:t>
            </a:r>
            <a:r>
              <a:rPr lang="en-US" sz="4000" dirty="0" err="1">
                <a:solidFill>
                  <a:srgbClr val="800000"/>
                </a:solidFill>
                <a:latin typeface="+mn-lt"/>
              </a:rPr>
              <a:t>MoH</a:t>
            </a:r>
            <a:endParaRPr lang="en-US" sz="4000" dirty="0">
              <a:solidFill>
                <a:srgbClr val="800000"/>
              </a:solidFill>
              <a:latin typeface="+mn-lt"/>
            </a:endParaRP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12198</TotalTime>
  <Words>3181</Words>
  <Application>Microsoft Office PowerPoint</Application>
  <PresentationFormat>On-screen Show (4:3)</PresentationFormat>
  <Paragraphs>324</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Angola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706</cp:revision>
  <cp:lastPrinted>2012-06-12T19:26:24Z</cp:lastPrinted>
  <dcterms:created xsi:type="dcterms:W3CDTF">2008-01-10T17:37:13Z</dcterms:created>
  <dcterms:modified xsi:type="dcterms:W3CDTF">2013-02-18T03:36:39Z</dcterms:modified>
</cp:coreProperties>
</file>