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318" autoAdjust="0"/>
  </p:normalViewPr>
  <p:slideViewPr>
    <p:cSldViewPr snapToGrid="0">
      <p:cViewPr>
        <p:scale>
          <a:sx n="64" d="100"/>
          <a:sy n="64" d="100"/>
        </p:scale>
        <p:origin x="-1164" y="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396"/>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dirty="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dirty="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dirty="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dirty="0"/>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dirty="0"/>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dirty="0"/>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dirty="0"/>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2/18/2013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a:t>
            </a:r>
            <a:r>
              <a:rPr lang="en-US" i="0" baseline="0" dirty="0" smtClean="0"/>
              <a:t>Azerbaijan</a:t>
            </a:r>
            <a:r>
              <a:rPr lang="en-GB" i="0" baseline="0" dirty="0" smtClean="0"/>
              <a:t>,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Countdown profile for Azerbaijan has a wide range of data on maternal, newborn and child health.  It</a:t>
            </a:r>
            <a:r>
              <a:rPr lang="en-US" baseline="0" dirty="0" smtClean="0"/>
              <a:t> includes data for coverage of effective interventions for which there is internationally comparable data, where possible, including trend data.  The latest source on the profile is early 2012, with most data from the last nationally representative sample survey. Data for some indicators, such as the mortality rates for 2011, were only recently available so not included on this profile.</a:t>
            </a:r>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Azerbaijan’s official mortality statistics.)</a:t>
            </a:r>
          </a:p>
          <a:p>
            <a:r>
              <a:rPr lang="en-US" dirty="0" smtClean="0"/>
              <a:t>Other</a:t>
            </a:r>
            <a:r>
              <a:rPr lang="en-US" baseline="0" dirty="0" smtClean="0"/>
              <a:t>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Azerbaijan 2010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reducing rapidly, but are still too high.  Newer UN</a:t>
            </a:r>
            <a:r>
              <a:rPr lang="en-US" baseline="0" dirty="0" smtClean="0"/>
              <a:t> estimates show an Under-five mortality rate of 45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CIS region, including Azerbaijan,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41% of child deaths occur in the neonatal period.  Most of these can be prevented.  Post-neonatal deaths can, also,</a:t>
            </a:r>
            <a:r>
              <a:rPr lang="en-US" baseline="0" dirty="0" smtClean="0"/>
              <a:t> mostly be prevented and come from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t>
            </a:r>
            <a:r>
              <a:rPr lang="en-US" i="1" baseline="0" dirty="0" smtClean="0"/>
              <a:t>an </a:t>
            </a:r>
            <a:r>
              <a:rPr lang="en-US" i="1" baseline="0" dirty="0" smtClean="0"/>
              <a:t>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a:t>
            </a:r>
            <a:r>
              <a:rPr lang="en-US" i="0" baseline="0" dirty="0" smtClean="0"/>
              <a:t>to utilization </a:t>
            </a:r>
            <a:r>
              <a:rPr lang="en-US" i="0" baseline="0" dirty="0" smtClean="0"/>
              <a:t>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Skilled attendant at delivery </a:t>
            </a:r>
            <a:r>
              <a:rPr lang="en-US" baseline="0" dirty="0" smtClean="0"/>
              <a:t>was 88% in 2006.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cover less than 50%</a:t>
            </a:r>
            <a:r>
              <a:rPr lang="en-US" baseline="0" dirty="0" smtClean="0"/>
              <a:t> of those who require it.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Only 77% 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a:t>
            </a:r>
            <a:r>
              <a:rPr lang="en-US" baseline="0" dirty="0" smtClean="0"/>
              <a:t>lives</a:t>
            </a:r>
            <a:r>
              <a:rPr lang="en-US" baseline="0" dirty="0" smtClean="0"/>
              <a:t>.  Data for </a:t>
            </a:r>
            <a:r>
              <a:rPr lang="en-US" baseline="0" dirty="0" smtClean="0"/>
              <a:t>Postnatal </a:t>
            </a:r>
            <a:r>
              <a:rPr lang="en-US" baseline="0" dirty="0" smtClean="0"/>
              <a:t>visits for mom and baby 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Azerbaijan’s </a:t>
            </a:r>
            <a:r>
              <a:rPr lang="en-US" i="1" dirty="0" smtClean="0"/>
              <a:t>Immunization</a:t>
            </a:r>
            <a:r>
              <a:rPr lang="en-US" dirty="0" smtClean="0"/>
              <a:t> coverage leaves</a:t>
            </a:r>
            <a:r>
              <a:rPr lang="en-US" baseline="0" dirty="0" smtClean="0"/>
              <a:t> many children unprotected.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2000 some 36% </a:t>
            </a:r>
            <a:r>
              <a:rPr lang="en-US" sz="1200" kern="1200" dirty="0" smtClean="0">
                <a:solidFill>
                  <a:schemeClr val="tx1"/>
                </a:solidFill>
                <a:latin typeface="+mn-lt"/>
                <a:ea typeface="+mn-ea"/>
                <a:cs typeface="+mn-cs"/>
              </a:rPr>
              <a:t>of children with suspected pneumonia were taken to an appropriate health provider for treatment. </a:t>
            </a:r>
            <a:r>
              <a:rPr lang="en-US" sz="1200" kern="1200" baseline="0" dirty="0" smtClean="0">
                <a:solidFill>
                  <a:schemeClr val="tx1"/>
                </a:solidFill>
                <a:latin typeface="+mn-lt"/>
                <a:ea typeface="+mn-ea"/>
                <a:cs typeface="+mn-cs"/>
              </a:rPr>
              <a:t> </a:t>
            </a:r>
            <a:r>
              <a:rPr lang="en-US" baseline="0" dirty="0" smtClean="0"/>
              <a:t>Data </a:t>
            </a:r>
            <a:r>
              <a:rPr lang="en-US" baseline="0" dirty="0" smtClean="0"/>
              <a:t>on those children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21% of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Azerbaijan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Azerbaijan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2000,</a:t>
            </a:r>
            <a:r>
              <a:rPr lang="en-US" baseline="0" dirty="0" smtClean="0"/>
              <a:t> few children were sleeping under a treated bednet.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not declined.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a:t>
            </a:r>
            <a:r>
              <a:rPr lang="en-US" baseline="0" dirty="0" smtClean="0"/>
              <a:t>from 2000, but were still low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a</a:t>
            </a:r>
            <a:r>
              <a:rPr lang="en-US" baseline="0" dirty="0" smtClean="0"/>
              <a:t>round 29% of the rural population and 12% of the urban population were still without </a:t>
            </a:r>
            <a:r>
              <a:rPr lang="en-US" dirty="0" smtClean="0"/>
              <a:t>access to </a:t>
            </a:r>
            <a:r>
              <a:rPr lang="en-US" i="1" dirty="0" smtClean="0"/>
              <a:t>I</a:t>
            </a:r>
            <a:r>
              <a:rPr lang="en-US" i="1" baseline="0" dirty="0" smtClean="0"/>
              <a:t>mproved drinking </a:t>
            </a:r>
            <a:r>
              <a:rPr lang="en-US" i="1" baseline="0" dirty="0" smtClean="0"/>
              <a:t>water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of the rural population </a:t>
            </a:r>
            <a:r>
              <a:rPr lang="en-US" dirty="0" smtClean="0"/>
              <a:t>is using </a:t>
            </a:r>
            <a:r>
              <a:rPr lang="en-US" dirty="0" smtClean="0"/>
              <a:t>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Azerbaijan has adopted some of the policies being tracked by Countdown. Adopting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Antenatal care </a:t>
            </a:r>
            <a:r>
              <a:rPr lang="en-US" i="0" baseline="0" dirty="0" smtClean="0"/>
              <a:t>and </a:t>
            </a:r>
            <a:r>
              <a:rPr lang="en-US" i="1" baseline="0" dirty="0" smtClean="0"/>
              <a:t>Immunization.  Skilled birth attendant </a:t>
            </a:r>
            <a:r>
              <a:rPr lang="en-US" i="0" baseline="0" dirty="0" smtClean="0"/>
              <a:t>and </a:t>
            </a:r>
            <a:r>
              <a:rPr lang="en-US" i="1" baseline="0" dirty="0" smtClean="0"/>
              <a:t>Early initiation of breastfeeding </a:t>
            </a:r>
            <a:r>
              <a:rPr lang="en-US" baseline="0" dirty="0" smtClean="0"/>
              <a:t>also show a large gap in coverage.  The poorest group has higher rates of early initiation of breastfeeding than the wealthiest group. </a:t>
            </a:r>
            <a:r>
              <a:rPr lang="en-US" sz="1200" kern="1200" dirty="0" smtClean="0">
                <a:solidFill>
                  <a:srgbClr val="FF0000"/>
                </a:solidFill>
                <a:latin typeface="+mn-lt"/>
                <a:ea typeface="+mn-ea"/>
                <a:cs typeface="+mn-cs"/>
              </a:rPr>
              <a:t>Other interventions (</a:t>
            </a:r>
            <a:r>
              <a:rPr lang="en-US" sz="1200" i="1" kern="1200" dirty="0" smtClean="0">
                <a:solidFill>
                  <a:srgbClr val="FF0000"/>
                </a:solidFill>
                <a:latin typeface="+mn-lt"/>
                <a:ea typeface="+mn-ea"/>
                <a:cs typeface="+mn-cs"/>
              </a:rPr>
              <a:t>family planning</a:t>
            </a:r>
            <a:r>
              <a:rPr lang="en-US" sz="1200" kern="1200" dirty="0" smtClean="0">
                <a:solidFill>
                  <a:srgbClr val="FF0000"/>
                </a:solidFill>
                <a:latin typeface="+mn-lt"/>
                <a:ea typeface="+mn-ea"/>
                <a:cs typeface="+mn-cs"/>
              </a:rPr>
              <a:t>, </a:t>
            </a:r>
            <a:r>
              <a:rPr lang="en-US" sz="1200" i="1" kern="1200" dirty="0" smtClean="0">
                <a:solidFill>
                  <a:srgbClr val="FF0000"/>
                </a:solidFill>
                <a:latin typeface="+mn-lt"/>
                <a:ea typeface="+mn-ea"/>
                <a:cs typeface="+mn-cs"/>
              </a:rPr>
              <a:t>vitamin A </a:t>
            </a:r>
            <a:r>
              <a:rPr lang="en-US" sz="1200" kern="1200" dirty="0" smtClean="0">
                <a:solidFill>
                  <a:srgbClr val="FF0000"/>
                </a:solidFill>
                <a:latin typeface="+mn-lt"/>
                <a:ea typeface="+mn-ea"/>
                <a:cs typeface="+mn-cs"/>
              </a:rPr>
              <a:t>and </a:t>
            </a:r>
            <a:r>
              <a:rPr lang="en-US" sz="1200" i="1" kern="1200" dirty="0" smtClean="0">
                <a:solidFill>
                  <a:srgbClr val="FF0000"/>
                </a:solidFill>
                <a:latin typeface="+mn-lt"/>
                <a:ea typeface="+mn-ea"/>
                <a:cs typeface="+mn-cs"/>
              </a:rPr>
              <a:t>careseeking for pneumonia</a:t>
            </a:r>
            <a:r>
              <a:rPr lang="en-US" sz="1200" kern="1200" dirty="0" smtClean="0">
                <a:solidFill>
                  <a:srgbClr val="FF0000"/>
                </a:solidFill>
                <a:latin typeface="+mn-lt"/>
                <a:ea typeface="+mn-ea"/>
                <a:cs typeface="+mn-cs"/>
              </a:rPr>
              <a:t>) 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Azerbaijan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US" i="0" baseline="0" dirty="0" smtClean="0"/>
              <a:t>Azerbaijan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78916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a:t>
                </a: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2/18/2013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2/18/2013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Azerbaijan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Azerbaijan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42" t="1153" r="3817" b="1699"/>
          <a:stretch/>
        </p:blipFill>
        <p:spPr bwMode="auto">
          <a:xfrm>
            <a:off x="0" y="0"/>
            <a:ext cx="455407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151" r="3028" b="1830"/>
          <a:stretch/>
        </p:blipFill>
        <p:spPr bwMode="auto">
          <a:xfrm>
            <a:off x="4554070" y="0"/>
            <a:ext cx="458993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73146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45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537" y="1741606"/>
            <a:ext cx="8808098" cy="3439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28%</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14%</a:t>
            </a:r>
          </a:p>
          <a:p>
            <a:pPr lvl="0"/>
            <a:r>
              <a:rPr lang="en-US" sz="2400" dirty="0">
                <a:solidFill>
                  <a:prstClr val="black"/>
                </a:solidFill>
                <a:latin typeface="Calibri"/>
              </a:rPr>
              <a:t>Unsafe abortion – </a:t>
            </a:r>
            <a:r>
              <a:rPr lang="en-US" sz="2400" dirty="0" smtClean="0">
                <a:solidFill>
                  <a:prstClr val="black"/>
                </a:solidFill>
                <a:latin typeface="Calibri"/>
              </a:rPr>
              <a:t>10%</a:t>
            </a:r>
            <a:endParaRPr lang="en-US" sz="2400" dirty="0">
              <a:solidFill>
                <a:prstClr val="black"/>
              </a:solidFill>
              <a:latin typeface="Calibri"/>
            </a:endParaRPr>
          </a:p>
          <a:p>
            <a:pPr lvl="0"/>
            <a:r>
              <a:rPr lang="en-US" sz="2400" dirty="0">
                <a:solidFill>
                  <a:prstClr val="black"/>
                </a:solidFill>
                <a:latin typeface="Calibri"/>
              </a:rPr>
              <a:t>Embolism – </a:t>
            </a:r>
            <a:r>
              <a:rPr lang="en-US" sz="2400" dirty="0" smtClean="0">
                <a:solidFill>
                  <a:prstClr val="black"/>
                </a:solidFill>
                <a:latin typeface="Calibri"/>
              </a:rPr>
              <a:t>10%</a:t>
            </a: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9779" y="1409700"/>
            <a:ext cx="5641901" cy="3714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41%</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7</a:t>
            </a:r>
            <a:r>
              <a:rPr lang="en-US" sz="2400" dirty="0" smtClean="0">
                <a:solidFill>
                  <a:prstClr val="black"/>
                </a:solidFill>
                <a:latin typeface="Calibri"/>
                <a:cs typeface="Calibri" pitchFamily="34" charset="0"/>
              </a:rPr>
              <a:t>%</a:t>
            </a:r>
          </a:p>
          <a:p>
            <a:pPr lvl="0">
              <a:defRPr/>
            </a:pPr>
            <a:r>
              <a:rPr lang="en-US" sz="2400" dirty="0">
                <a:solidFill>
                  <a:prstClr val="black"/>
                </a:solidFill>
                <a:latin typeface="Calibri"/>
                <a:cs typeface="Calibri" pitchFamily="34" charset="0"/>
              </a:rPr>
              <a:t>Injuries – 6</a:t>
            </a:r>
            <a:r>
              <a:rPr lang="en-US" sz="2400" dirty="0" smtClean="0">
                <a:solidFill>
                  <a:prstClr val="black"/>
                </a:solidFill>
                <a:latin typeface="Calibri"/>
                <a:cs typeface="Calibri" pitchFamily="34" charset="0"/>
              </a:rPr>
              <a:t>%</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0807" y="1165412"/>
            <a:ext cx="6484316" cy="4464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183" y="1115142"/>
            <a:ext cx="7601893" cy="5342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2739" y="404804"/>
            <a:ext cx="6909637" cy="5531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3091" y="1088846"/>
            <a:ext cx="6990650" cy="5385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5862" y="1200150"/>
            <a:ext cx="6994949" cy="5348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1270" y="1116399"/>
            <a:ext cx="7100047" cy="5149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8539" y="1157071"/>
            <a:ext cx="7028331" cy="5346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7369" y="1151262"/>
            <a:ext cx="7191935" cy="5084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6958" y="1152508"/>
            <a:ext cx="7171537" cy="5248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6315" y="1209658"/>
            <a:ext cx="7434044" cy="5008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Azerbaijan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086" y="1143544"/>
            <a:ext cx="7363064" cy="4967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5969" y="1104900"/>
            <a:ext cx="6678193" cy="5585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162" y="1045395"/>
            <a:ext cx="6750329" cy="5543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4950" y="1123949"/>
            <a:ext cx="6486584" cy="5510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43356" y="1189807"/>
            <a:ext cx="6833844" cy="5553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42307"/>
            <a:ext cx="8229600" cy="5384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YES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a:solidFill>
                  <a:srgbClr val="800000"/>
                </a:solidFill>
              </a:rPr>
              <a:t>PARTIAL</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122.1 </a:t>
            </a:r>
            <a:r>
              <a:rPr lang="en-US" sz="2200" dirty="0"/>
              <a:t>(</a:t>
            </a:r>
            <a:r>
              <a:rPr lang="en-US" sz="2200" dirty="0" smtClean="0"/>
              <a:t>2007)</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$579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4</a:t>
            </a:r>
            <a:r>
              <a:rPr lang="en-US" sz="2200" b="1" dirty="0" smtClean="0">
                <a:solidFill>
                  <a:srgbClr val="800000"/>
                </a:solidFill>
              </a:rPr>
              <a:t>%  </a:t>
            </a:r>
            <a:r>
              <a:rPr lang="en-US" sz="2200" dirty="0" smtClean="0"/>
              <a:t> (2010)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70%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4</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$17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094282"/>
            <a:ext cx="3625850" cy="6043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Azerbaijan</a:t>
            </a:r>
          </a:p>
          <a:p>
            <a:pPr>
              <a:spcBef>
                <a:spcPts val="600"/>
              </a:spcBef>
              <a:spcAft>
                <a:spcPts val="600"/>
              </a:spcAft>
              <a:defRPr/>
            </a:pPr>
            <a:r>
              <a:rPr lang="en-US" sz="2800" dirty="0" smtClean="0">
                <a:cs typeface="Calibri" pitchFamily="34" charset="0"/>
              </a:rPr>
              <a:t>The wide bars show  </a:t>
            </a:r>
            <a:r>
              <a:rPr lang="en-US" sz="2800" b="1" dirty="0" smtClean="0">
                <a:solidFill>
                  <a:srgbClr val="990033"/>
                </a:solidFill>
                <a:cs typeface="Calibri" pitchFamily="34" charset="0"/>
              </a:rPr>
              <a:t>inequalities in 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Inequality is greatest for antenatal care and immunization.</a:t>
            </a:r>
          </a:p>
          <a:p>
            <a:pPr>
              <a:spcBef>
                <a:spcPts val="600"/>
              </a:spcBef>
              <a:spcAft>
                <a:spcPts val="600"/>
              </a:spcAft>
              <a:defRPr/>
            </a:pPr>
            <a:r>
              <a:rPr lang="en-US" sz="2800" dirty="0" smtClean="0">
                <a:cs typeface="Calibri" pitchFamily="34" charset="0"/>
              </a:rPr>
              <a:t>Other interventions show smaller </a:t>
            </a:r>
            <a:r>
              <a:rPr lang="en-US" sz="2800" b="1" dirty="0" smtClean="0">
                <a:solidFill>
                  <a:schemeClr val="accent2">
                    <a:lumMod val="75000"/>
                  </a:schemeClr>
                </a:solidFill>
                <a:cs typeface="Calibri" pitchFamily="34" charset="0"/>
              </a:rPr>
              <a:t>gaps</a:t>
            </a:r>
            <a:r>
              <a:rPr lang="en-US" sz="2800" dirty="0" smtClean="0">
                <a:cs typeface="Calibri" pitchFamily="34" charset="0"/>
              </a:rPr>
              <a:t> </a:t>
            </a:r>
            <a:r>
              <a:rPr lang="en-US" sz="2800" b="1" dirty="0" smtClean="0">
                <a:solidFill>
                  <a:schemeClr val="accent2">
                    <a:lumMod val="75000"/>
                  </a:schemeClr>
                </a:solidFill>
                <a:cs typeface="Calibri" pitchFamily="34" charset="0"/>
              </a:rPr>
              <a:t>in coverage.</a:t>
            </a:r>
            <a:endParaRPr lang="en-US" sz="2800" dirty="0" smtClean="0">
              <a:cs typeface="Calibri" pitchFamily="34" charset="0"/>
            </a:endParaRPr>
          </a:p>
          <a:p>
            <a:pPr>
              <a:spcBef>
                <a:spcPts val="600"/>
              </a:spcBef>
              <a:spcAft>
                <a:spcPts val="600"/>
              </a:spcAft>
              <a:defRPr/>
            </a:pPr>
            <a:endParaRPr lang="en-US" sz="2800" dirty="0" smtClean="0">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4" y="249237"/>
            <a:ext cx="4251260" cy="6471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Azerbaijan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Azerbaijan </a:t>
            </a:r>
            <a:endParaRPr lang="en-US" sz="4600" dirty="0"/>
          </a:p>
        </p:txBody>
      </p:sp>
    </p:spTree>
    <p:extLst>
      <p:ext uri="{BB962C8B-B14F-4D97-AF65-F5344CB8AC3E}">
        <p14:creationId xmlns:p14="http://schemas.microsoft.com/office/powerpoint/2010/main" xmlns="" val="284334939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9969" y="1638300"/>
            <a:ext cx="6226735" cy="49330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6214200" cy="4856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082" y="1290002"/>
            <a:ext cx="7348509" cy="49196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6531" y="1295917"/>
            <a:ext cx="7313612" cy="48858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12301</TotalTime>
  <Words>3744</Words>
  <Application>Microsoft Office PowerPoint</Application>
  <PresentationFormat>On-screen Show (4:3)</PresentationFormat>
  <Paragraphs>359</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Azerbaijan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Azerbaijan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729</cp:revision>
  <cp:lastPrinted>2012-06-12T19:26:24Z</cp:lastPrinted>
  <dcterms:created xsi:type="dcterms:W3CDTF">2008-01-10T17:37:13Z</dcterms:created>
  <dcterms:modified xsi:type="dcterms:W3CDTF">2013-02-18T07:13:36Z</dcterms:modified>
</cp:coreProperties>
</file>