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542"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3333" autoAdjust="0"/>
  </p:normalViewPr>
  <p:slideViewPr>
    <p:cSldViewPr snapToGrid="0">
      <p:cViewPr>
        <p:scale>
          <a:sx n="100" d="100"/>
          <a:sy n="100" d="100"/>
        </p:scale>
        <p:origin x="-114" y="-7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2/17/2013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Bangladesh,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Countdown profile for Bangladesh has a wide range of data on maternal, newborn and child health.  It</a:t>
            </a:r>
            <a:r>
              <a:rPr lang="en-US" baseline="0" dirty="0" smtClean="0"/>
              <a:t> includes data for coverage of effective interventions for which there is internationally comparable data, where possible, including trend data.  The latest source on the profile is early 2012, with most data from the last nationally representative sample survey. </a:t>
            </a:r>
            <a:r>
              <a:rPr lang="en-US" baseline="0" dirty="0" smtClean="0"/>
              <a:t> Data </a:t>
            </a:r>
            <a:r>
              <a:rPr lang="en-US" baseline="0" dirty="0" smtClean="0"/>
              <a:t>for some indicators, such as the mortality rates for 2011, were only recently available so not included on this profile.</a:t>
            </a: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Bangladesh’s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Bangladesh has made impressive gains in reducing</a:t>
            </a:r>
            <a:r>
              <a:rPr lang="en-US" i="0" baseline="0" dirty="0" smtClean="0"/>
              <a:t> both the </a:t>
            </a:r>
            <a:r>
              <a:rPr lang="en-US" i="1" dirty="0" smtClean="0"/>
              <a:t>Under—five child </a:t>
            </a:r>
            <a:r>
              <a:rPr lang="en-US" i="1" dirty="0" smtClean="0"/>
              <a:t>mortality </a:t>
            </a:r>
            <a:r>
              <a:rPr lang="en-US" i="1" dirty="0" smtClean="0"/>
              <a:t>rate </a:t>
            </a:r>
            <a:r>
              <a:rPr lang="en-US" dirty="0" smtClean="0"/>
              <a:t>and the </a:t>
            </a:r>
            <a:r>
              <a:rPr lang="en-US" i="1" dirty="0" smtClean="0"/>
              <a:t>Maternal mortality </a:t>
            </a:r>
            <a:r>
              <a:rPr lang="en-US" i="1" dirty="0" smtClean="0"/>
              <a:t>ratio.</a:t>
            </a:r>
            <a:r>
              <a:rPr lang="en-US" i="1" baseline="0" dirty="0" smtClean="0"/>
              <a:t> </a:t>
            </a:r>
            <a:r>
              <a:rPr lang="en-US" dirty="0" smtClean="0"/>
              <a:t>  </a:t>
            </a:r>
            <a:r>
              <a:rPr lang="en-US" dirty="0" smtClean="0"/>
              <a:t>Newer UN</a:t>
            </a:r>
            <a:r>
              <a:rPr lang="en-US" baseline="0" dirty="0" smtClean="0"/>
              <a:t> estimates show an Under-five mortality rate of 46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 </a:t>
            </a:r>
            <a:r>
              <a:rPr lang="en-US" sz="1200" i="1" dirty="0" smtClean="0"/>
              <a:t>Causes of maternal deaths  </a:t>
            </a:r>
            <a:r>
              <a:rPr lang="en-US" sz="1200" dirty="0" smtClean="0"/>
              <a:t>for </a:t>
            </a:r>
            <a:r>
              <a:rPr lang="en-US" sz="1200" i="0" dirty="0" smtClean="0"/>
              <a:t>South Asia, including Bangladesh, </a:t>
            </a:r>
            <a:r>
              <a:rPr lang="en-US" sz="1200" i="0" baseline="0" dirty="0" smtClean="0"/>
              <a:t>are s</a:t>
            </a:r>
            <a:r>
              <a:rPr lang="en-US" sz="1200" baseline="0" dirty="0" smtClean="0"/>
              <a:t>hown here.</a:t>
            </a:r>
          </a:p>
          <a:p>
            <a:endParaRPr lang="en-US" sz="1200" baseline="0" dirty="0" smtClean="0"/>
          </a:p>
          <a:p>
            <a:r>
              <a:rPr lang="en-US" sz="1200" i="1" baseline="0" dirty="0" smtClean="0"/>
              <a:t>(Note to speaker: these are regional estimates, not country specific)</a:t>
            </a:r>
            <a:endParaRPr lang="en-US" sz="1200"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59% of child deaths occur in the neonatal period.  Most of these can be prevented.  Post-neonatal deaths can, also,</a:t>
            </a:r>
            <a:r>
              <a:rPr lang="en-US" baseline="0" dirty="0" smtClean="0"/>
              <a:t> mostly be prevented and come from mainly Pneumonia, Diarrhoea,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PMTCT</a:t>
            </a:r>
            <a:r>
              <a:rPr lang="en-US" dirty="0" smtClean="0"/>
              <a:t> coverage is increasing, but still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baseline="0" dirty="0" smtClean="0"/>
              <a:t>53%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Bangladesh</a:t>
            </a:r>
            <a:r>
              <a:rPr lang="en-US" i="0" baseline="0" dirty="0" smtClean="0"/>
              <a:t>’s </a:t>
            </a:r>
            <a:r>
              <a:rPr lang="en-US" i="1" dirty="0" smtClean="0"/>
              <a:t>Immunization</a:t>
            </a:r>
            <a:r>
              <a:rPr lang="en-US" dirty="0" smtClean="0"/>
              <a:t> coverage is</a:t>
            </a:r>
            <a:r>
              <a:rPr lang="en-US" baseline="0" dirty="0" smtClean="0"/>
              <a:t> </a:t>
            </a:r>
            <a:r>
              <a:rPr lang="en-US" baseline="0" dirty="0" smtClean="0"/>
              <a:t>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2007 some 37% of children with suspected pneumonia were taken to an appropriate health provider for treatment.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77%</a:t>
            </a:r>
            <a:r>
              <a:rPr lang="en-US" baseline="0" dirty="0" smtClean="0"/>
              <a:t> of</a:t>
            </a:r>
            <a:r>
              <a:rPr lang="en-US" dirty="0" smtClean="0"/>
              <a:t> </a:t>
            </a:r>
            <a:r>
              <a:rPr lang="en-US" dirty="0" smtClean="0"/>
              <a:t>children with diarrhoea </a:t>
            </a:r>
            <a:r>
              <a:rPr lang="en-US" dirty="0" smtClean="0"/>
              <a:t>were being </a:t>
            </a:r>
            <a:r>
              <a:rPr lang="en-US" dirty="0" smtClean="0"/>
              <a:t>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Many government officials, local and international colleagues from </a:t>
            </a:r>
            <a:r>
              <a:rPr lang="en-US" sz="1200" i="0" dirty="0" smtClean="0"/>
              <a:t>Bangladesh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Bangladesh</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decline.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Less than half of infants are</a:t>
            </a:r>
            <a:r>
              <a:rPr lang="en-US" i="0" baseline="0" dirty="0" smtClean="0"/>
              <a:t> </a:t>
            </a:r>
            <a:r>
              <a:rPr lang="en-US" i="1" dirty="0" smtClean="0"/>
              <a:t>Exclusively</a:t>
            </a:r>
            <a:r>
              <a:rPr lang="en-US" i="1" baseline="0" dirty="0" smtClean="0"/>
              <a:t> </a:t>
            </a:r>
            <a:r>
              <a:rPr lang="en-US" i="1" dirty="0" smtClean="0"/>
              <a:t>breastfed.</a:t>
            </a:r>
            <a:r>
              <a:rPr lang="en-US" i="1" baseline="0"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is high and </a:t>
            </a:r>
            <a:r>
              <a:rPr lang="en-US" baseline="0" dirty="0" smtClean="0"/>
              <a:t>continues </a:t>
            </a:r>
            <a:r>
              <a:rPr lang="en-US" baseline="0" dirty="0" smtClean="0"/>
              <a:t>to grow, although around 20%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coverage has improved greatly since 1990 although 20</a:t>
            </a:r>
            <a:r>
              <a:rPr lang="en-US" dirty="0" smtClean="0"/>
              <a:t>% of the rural population and 17 % of the urban population are </a:t>
            </a:r>
            <a:r>
              <a:rPr lang="en-US" dirty="0" smtClean="0"/>
              <a:t>still using </a:t>
            </a:r>
            <a:r>
              <a:rPr lang="en-US" dirty="0" smtClean="0"/>
              <a:t>unimproved facilities</a:t>
            </a:r>
            <a:r>
              <a:rPr lang="en-US" baseline="0" dirty="0" smtClean="0"/>
              <a:t> and open defecation.</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Bangladesh</a:t>
            </a:r>
            <a:r>
              <a:rPr lang="en-US" baseline="0" dirty="0" smtClean="0"/>
              <a:t> has adopted </a:t>
            </a:r>
            <a:r>
              <a:rPr lang="en-US" dirty="0" smtClean="0"/>
              <a:t>many of the MNCH policies tracked by Countdown,</a:t>
            </a:r>
            <a:r>
              <a:rPr lang="en-US" baseline="0" dirty="0" smtClean="0"/>
              <a:t> and by being an early implementer of some of these policies is contributing to better global understanding of implementation issues.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a:t>
            </a:r>
            <a:r>
              <a:rPr lang="en-US" dirty="0" smtClean="0"/>
              <a:t>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31774" eaLnBrk="1" fontAlgn="auto" hangingPunct="1">
              <a:spcBef>
                <a:spcPts val="0"/>
              </a:spcBef>
              <a:spcAft>
                <a:spcPts val="0"/>
              </a:spcAf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0" baseline="0" dirty="0" smtClean="0"/>
              <a:t> and</a:t>
            </a:r>
            <a:r>
              <a:rPr lang="en-US" dirty="0" smtClean="0"/>
              <a:t> </a:t>
            </a:r>
            <a:r>
              <a:rPr lang="en-US" i="1" baseline="0" dirty="0" smtClean="0"/>
              <a:t>Skilled birth attendant</a:t>
            </a:r>
            <a:r>
              <a:rPr lang="en-US" baseline="0" dirty="0" smtClean="0"/>
              <a:t>, which depend more on health facilities.  Other</a:t>
            </a:r>
            <a:r>
              <a:rPr lang="en-US" dirty="0" smtClean="0">
                <a:solidFill>
                  <a:srgbClr val="FF0000"/>
                </a:solidFill>
              </a:rPr>
              <a:t> interventions - </a:t>
            </a:r>
            <a:r>
              <a:rPr lang="en-US" i="1" dirty="0" smtClean="0">
                <a:solidFill>
                  <a:srgbClr val="FF0000"/>
                </a:solidFill>
              </a:rPr>
              <a:t>Family planning, Vitamin A supplementation, </a:t>
            </a:r>
            <a:r>
              <a:rPr lang="en-US" i="1" baseline="0" dirty="0" smtClean="0">
                <a:solidFill>
                  <a:srgbClr val="FF0000"/>
                </a:solidFill>
              </a:rPr>
              <a:t> Imm</a:t>
            </a:r>
            <a:r>
              <a:rPr lang="en-US" i="1" dirty="0" smtClean="0">
                <a:solidFill>
                  <a:srgbClr val="FF0000"/>
                </a:solidFill>
              </a:rPr>
              <a:t>unization</a:t>
            </a:r>
            <a:r>
              <a:rPr lang="en-US" i="0" baseline="0" dirty="0" smtClean="0">
                <a:solidFill>
                  <a:srgbClr val="FF0000"/>
                </a:solidFill>
              </a:rPr>
              <a:t>  -- </a:t>
            </a:r>
            <a:r>
              <a:rPr lang="en-US" dirty="0" smtClean="0">
                <a:solidFill>
                  <a:srgbClr val="FF0000"/>
                </a:solidFill>
              </a:rPr>
              <a:t>that are usually delivered at community level,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Bangladesh are included as optional at the end of this presentation and are also available on the Countdown website.)</a:t>
            </a:r>
            <a:endParaRPr lang="en-US" i="1"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t>
            </a:r>
            <a:r>
              <a:rPr lang="en-US" baseline="0" dirty="0" smtClean="0"/>
              <a:t>accountability.  </a:t>
            </a:r>
            <a:r>
              <a:rPr lang="en-US" baseline="0" dirty="0" smtClean="0"/>
              <a:t>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Bangladesh</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3581791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a:t>
                </a: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a:t>
            </a:r>
            <a:r>
              <a:rPr lang="en-US" i="0" baseline="0" dirty="0" smtClean="0">
                <a:latin typeface="Arial" charset="0"/>
              </a:rPr>
              <a:t>Findings </a:t>
            </a:r>
            <a:r>
              <a:rPr lang="en-US" i="0" baseline="0" dirty="0" smtClean="0">
                <a:latin typeface="Arial" charset="0"/>
              </a:rPr>
              <a:t>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2/17/2013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2/17/2013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2/17/2013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Bangladesh</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Bangladesh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84" t="285" r="4739" b="1951"/>
          <a:stretch/>
        </p:blipFill>
        <p:spPr bwMode="auto">
          <a:xfrm>
            <a:off x="0" y="-27384"/>
            <a:ext cx="4572000"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41" t="27" r="2538" b="1675"/>
          <a:stretch/>
        </p:blipFill>
        <p:spPr bwMode="auto">
          <a:xfrm>
            <a:off x="4572000" y="-45314"/>
            <a:ext cx="4572000" cy="693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0829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46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26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950" y="1783639"/>
            <a:ext cx="8477922" cy="3275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35%</a:t>
            </a:r>
            <a:endParaRPr lang="en-US" sz="2400" dirty="0" smtClean="0">
              <a:latin typeface="+mn-lt"/>
            </a:endParaRPr>
          </a:p>
          <a:p>
            <a:r>
              <a:rPr lang="en-US" sz="2400" dirty="0" smtClean="0">
                <a:latin typeface="+mn-lt"/>
              </a:rPr>
              <a:t>Hypertension –17%</a:t>
            </a: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10%</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7%</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7149" y="1247668"/>
            <a:ext cx="5800894" cy="3913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a:t>
            </a:r>
            <a:r>
              <a:rPr lang="en-US" sz="2400" dirty="0">
                <a:latin typeface="+mn-lt"/>
                <a:cs typeface="Calibri" pitchFamily="34" charset="0"/>
              </a:rPr>
              <a:t>9</a:t>
            </a:r>
            <a:r>
              <a:rPr lang="en-US" sz="2400" dirty="0" smtClean="0">
                <a:latin typeface="+mn-lt"/>
                <a:cs typeface="Calibri" pitchFamily="34" charset="0"/>
              </a:rPr>
              <a:t>%</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p>
          <a:p>
            <a:pPr>
              <a:defRPr/>
            </a:pPr>
            <a:r>
              <a:rPr lang="en-US" sz="2400" dirty="0" smtClean="0">
                <a:latin typeface="+mn-lt"/>
                <a:cs typeface="Calibri" pitchFamily="34" charset="0"/>
              </a:rPr>
              <a:t>Diarrhoea – </a:t>
            </a:r>
            <a:r>
              <a:rPr lang="en-US" sz="2400" dirty="0">
                <a:latin typeface="+mn-lt"/>
                <a:cs typeface="Calibri" pitchFamily="34" charset="0"/>
              </a:rPr>
              <a:t>6</a:t>
            </a:r>
            <a:r>
              <a:rPr lang="en-US" sz="2400" dirty="0" smtClean="0">
                <a:latin typeface="+mn-lt"/>
                <a:cs typeface="Calibri" pitchFamily="34" charset="0"/>
              </a:rPr>
              <a:t>%</a:t>
            </a:r>
          </a:p>
          <a:p>
            <a:pPr>
              <a:defRPr/>
            </a:pPr>
            <a:r>
              <a:rPr lang="en-US" sz="2400" dirty="0" smtClean="0">
                <a:latin typeface="+mn-lt"/>
                <a:cs typeface="Calibri" pitchFamily="34" charset="0"/>
              </a:rPr>
              <a:t>Injuries – 6%</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0471" y="1056349"/>
            <a:ext cx="6418729" cy="4665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1670" y="1087280"/>
            <a:ext cx="7734298" cy="5435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6266" y="385753"/>
            <a:ext cx="6868087" cy="5496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6616" y="1104900"/>
            <a:ext cx="7293441" cy="5444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0550" y="1057259"/>
            <a:ext cx="7185573" cy="5508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5753" y="1162050"/>
            <a:ext cx="7215165" cy="5307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6116" y="1242355"/>
            <a:ext cx="6843993" cy="5193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7651" y="1175734"/>
            <a:ext cx="7311371" cy="5186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950" y="1139756"/>
            <a:ext cx="7349122" cy="5321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7296" y="1169672"/>
            <a:ext cx="7383754" cy="5200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Bangladesh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311" y="1257024"/>
            <a:ext cx="7258051" cy="4995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0898" y="1104900"/>
            <a:ext cx="6924878" cy="5495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549" y="1067572"/>
            <a:ext cx="6768353" cy="5534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3157" y="1123950"/>
            <a:ext cx="6500359" cy="5462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9780" y="1076309"/>
            <a:ext cx="6587113" cy="5514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smtClean="0"/>
              <a:t>Density of doctors, nurses and midwives (per 10,000 </a:t>
            </a:r>
            <a:r>
              <a:rPr lang="en-US" sz="2200" dirty="0" smtClean="0"/>
              <a:t>population):   </a:t>
            </a:r>
            <a:r>
              <a:rPr lang="en-US" sz="2200" b="1" dirty="0">
                <a:solidFill>
                  <a:srgbClr val="800000"/>
                </a:solidFill>
              </a:rPr>
              <a:t>5</a:t>
            </a:r>
            <a:r>
              <a:rPr lang="en-US" sz="2200" b="1" dirty="0" smtClean="0">
                <a:solidFill>
                  <a:srgbClr val="800000"/>
                </a:solidFill>
              </a:rPr>
              <a:t>.7 </a:t>
            </a:r>
            <a:r>
              <a:rPr lang="en-US" sz="2200" dirty="0" smtClean="0"/>
              <a:t>(2007)</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54%  </a:t>
            </a:r>
            <a:r>
              <a:rPr lang="en-US" sz="2200" dirty="0" smtClean="0"/>
              <a:t>(2007)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$23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64%</a:t>
            </a:r>
            <a:r>
              <a:rPr lang="en-US" sz="2200" dirty="0" smtClean="0">
                <a:solidFill>
                  <a:srgbClr val="800000"/>
                </a:solidFill>
              </a:rPr>
              <a:t>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$18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53000" y="1143000"/>
            <a:ext cx="4191000"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Bangladesh</a:t>
            </a:r>
            <a:r>
              <a:rPr lang="en-US" sz="2800" dirty="0" smtClean="0">
                <a:cs typeface="Calibri" pitchFamily="34" charset="0"/>
              </a:rPr>
              <a:t> </a:t>
            </a:r>
          </a:p>
          <a:p>
            <a:pPr>
              <a:spcBef>
                <a:spcPts val="600"/>
              </a:spcBef>
              <a:spcAft>
                <a:spcPts val="600"/>
              </a:spcAft>
              <a:defRPr/>
            </a:pPr>
            <a:r>
              <a:rPr lang="en-US" sz="2600" dirty="0" smtClean="0">
                <a:cs typeface="Calibri" pitchFamily="34" charset="0"/>
              </a:rPr>
              <a:t>The wide </a:t>
            </a:r>
            <a:r>
              <a:rPr lang="en-US" sz="2600" dirty="0">
                <a:cs typeface="Calibri" pitchFamily="34" charset="0"/>
              </a:rPr>
              <a:t>bars for </a:t>
            </a:r>
            <a:r>
              <a:rPr lang="en-US" sz="2600" dirty="0" smtClean="0">
                <a:cs typeface="Calibri" pitchFamily="34" charset="0"/>
              </a:rPr>
              <a:t>many indicators show important </a:t>
            </a:r>
            <a:r>
              <a:rPr lang="en-US" sz="2600" b="1" dirty="0" smtClean="0">
                <a:solidFill>
                  <a:srgbClr val="990033"/>
                </a:solidFill>
                <a:cs typeface="Calibri" pitchFamily="34" charset="0"/>
              </a:rPr>
              <a:t>inequalities in coverage.</a:t>
            </a:r>
            <a:r>
              <a:rPr lang="en-US" sz="2600" dirty="0" smtClean="0">
                <a:cs typeface="Calibri" pitchFamily="34" charset="0"/>
              </a:rPr>
              <a:t> </a:t>
            </a:r>
          </a:p>
          <a:p>
            <a:pPr>
              <a:spcBef>
                <a:spcPts val="600"/>
              </a:spcBef>
              <a:spcAft>
                <a:spcPts val="600"/>
              </a:spcAft>
              <a:defRPr/>
            </a:pPr>
            <a:r>
              <a:rPr lang="en-US" sz="2600" dirty="0" smtClean="0">
                <a:cs typeface="Calibri" pitchFamily="34" charset="0"/>
              </a:rPr>
              <a:t>Inequality is greatest for antenatal care and skilled birth attendant.</a:t>
            </a:r>
          </a:p>
          <a:p>
            <a:pPr>
              <a:spcBef>
                <a:spcPts val="600"/>
              </a:spcBef>
              <a:spcAft>
                <a:spcPts val="600"/>
              </a:spcAft>
              <a:defRPr/>
            </a:pPr>
            <a:r>
              <a:rPr lang="en-US" sz="2600" dirty="0" smtClean="0">
                <a:cs typeface="Calibri" pitchFamily="34" charset="0"/>
              </a:rPr>
              <a:t>Immunization, vitamin A, family planning and breastfeeding show much smaller </a:t>
            </a:r>
            <a:r>
              <a:rPr lang="en-US" sz="2600" b="1" dirty="0">
                <a:solidFill>
                  <a:schemeClr val="accent2">
                    <a:lumMod val="75000"/>
                  </a:schemeClr>
                </a:solidFill>
                <a:cs typeface="Calibri" pitchFamily="34" charset="0"/>
              </a:rPr>
              <a:t>gaps</a:t>
            </a:r>
            <a:r>
              <a:rPr lang="en-US" sz="2600" dirty="0" smtClean="0">
                <a:cs typeface="Calibri" pitchFamily="34" charset="0"/>
              </a:rPr>
              <a:t> </a:t>
            </a:r>
            <a:r>
              <a:rPr lang="en-US" sz="2600" b="1" dirty="0">
                <a:solidFill>
                  <a:schemeClr val="accent2">
                    <a:lumMod val="75000"/>
                  </a:schemeClr>
                </a:solidFill>
                <a:cs typeface="Calibri" pitchFamily="34" charset="0"/>
              </a:rPr>
              <a:t>in </a:t>
            </a:r>
            <a:r>
              <a:rPr lang="en-US" sz="2600" b="1" dirty="0" smtClean="0">
                <a:solidFill>
                  <a:schemeClr val="accent2">
                    <a:lumMod val="75000"/>
                  </a:schemeClr>
                </a:solidFill>
                <a:cs typeface="Calibri" pitchFamily="34" charset="0"/>
              </a:rPr>
              <a:t>coverage.</a:t>
            </a:r>
            <a:endParaRPr lang="en-US" sz="2600" b="1" dirty="0">
              <a:solidFill>
                <a:schemeClr val="accent2">
                  <a:lumMod val="75000"/>
                </a:schemeClr>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3995" y="268288"/>
            <a:ext cx="4159960" cy="638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Bangladesh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i="1" dirty="0" smtClean="0"/>
              <a:t>Optional additional slides</a:t>
            </a:r>
            <a:br>
              <a:rPr lang="en-US" i="1"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Bangladesh </a:t>
            </a:r>
            <a:endParaRPr lang="en-US" sz="4600" dirty="0"/>
          </a:p>
        </p:txBody>
      </p:sp>
    </p:spTree>
    <p:extLst>
      <p:ext uri="{BB962C8B-B14F-4D97-AF65-F5344CB8AC3E}">
        <p14:creationId xmlns:p14="http://schemas.microsoft.com/office/powerpoint/2010/main" xmlns="" val="284334939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6868" y="1733550"/>
            <a:ext cx="5797986" cy="4799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0" y="1679622"/>
            <a:ext cx="6440487" cy="4872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9411" y="1191876"/>
            <a:ext cx="7107852" cy="5094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2887" y="1271634"/>
            <a:ext cx="7200900" cy="4824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12786</TotalTime>
  <Words>3762</Words>
  <Application>Microsoft Office PowerPoint</Application>
  <PresentationFormat>On-screen Show (4:3)</PresentationFormat>
  <Paragraphs>361</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Bangladesh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Bangladesh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782</cp:revision>
  <cp:lastPrinted>2012-06-12T19:26:24Z</cp:lastPrinted>
  <dcterms:created xsi:type="dcterms:W3CDTF">2008-01-10T17:37:13Z</dcterms:created>
  <dcterms:modified xsi:type="dcterms:W3CDTF">2013-02-18T05:19:24Z</dcterms:modified>
</cp:coreProperties>
</file>