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6"/>
  </p:notesMasterIdLst>
  <p:handoutMasterIdLst>
    <p:handoutMasterId r:id="rId57"/>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540"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 id="541" r:id="rId51"/>
    <p:sldId id="539" r:id="rId52"/>
    <p:sldId id="536" r:id="rId53"/>
    <p:sldId id="537" r:id="rId54"/>
    <p:sldId id="538"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8318" autoAdjust="0"/>
  </p:normalViewPr>
  <p:slideViewPr>
    <p:cSldViewPr snapToGrid="0">
      <p:cViewPr>
        <p:scale>
          <a:sx n="62" d="100"/>
          <a:sy n="62" d="100"/>
        </p:scale>
        <p:origin x="-1194" y="-4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2/18/2013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2/18/2013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Benin,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42537775-91DB-460D-8F71-1A661DFFCA3F}" type="slidenum">
              <a:rPr lang="en-US">
                <a:solidFill>
                  <a:prstClr val="black"/>
                </a:solidFill>
              </a:rPr>
              <a:pPr/>
              <a:t>15</a:t>
            </a:fld>
            <a:endParaRPr lang="en-US" dirty="0">
              <a:solidFill>
                <a:prstClr val="black"/>
              </a:solidFill>
            </a:endParaRPr>
          </a:p>
        </p:txBody>
      </p:sp>
      <p:sp>
        <p:nvSpPr>
          <p:cNvPr id="72705"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72706" name="Text Box 2"/>
          <p:cNvSpPr txBox="1">
            <a:spLocks noGrp="1" noChangeArrowheads="1"/>
          </p:cNvSpPr>
          <p:nvPr>
            <p:ph type="body" idx="1"/>
          </p:nvPr>
        </p:nvSpPr>
        <p:spPr bwMode="auto">
          <a:xfrm>
            <a:off x="0" y="0"/>
            <a:ext cx="1588" cy="158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eaLnBrk="1">
              <a:spcBef>
                <a:spcPct val="0"/>
              </a:spcBef>
            </a:pPr>
            <a:r>
              <a:rPr lang="en-US" sz="2000" dirty="0">
                <a:latin typeface="Arial" charset="0"/>
                <a:ea typeface="Microsoft YaHei" charset="-122"/>
              </a:rPr>
              <a:t>The Countdown profile for </a:t>
            </a:r>
            <a:r>
              <a:rPr lang="en-US" sz="2000" dirty="0" smtClean="0">
                <a:latin typeface="Arial" charset="0"/>
                <a:ea typeface="Microsoft YaHei" charset="-122"/>
              </a:rPr>
              <a:t>Benin has </a:t>
            </a:r>
            <a:r>
              <a:rPr lang="en-US" sz="2000" dirty="0">
                <a:latin typeface="Arial" charset="0"/>
                <a:ea typeface="Microsoft YaHei" charset="-122"/>
              </a:rPr>
              <a:t>a wide range of data on maternal, newborn and child health.  It includes data for coverage of effective interventions for which there is internationally comparable data, where possible, including trend data.  The latest source on the profile is early 2012, with most data from the last nationally representative sample survey. </a:t>
            </a:r>
            <a:r>
              <a:rPr lang="en-US" sz="2000" dirty="0" smtClean="0">
                <a:latin typeface="Arial" charset="0"/>
                <a:ea typeface="Microsoft YaHei" charset="-122"/>
              </a:rPr>
              <a:t> Data </a:t>
            </a:r>
            <a:r>
              <a:rPr lang="en-US" sz="2000" dirty="0">
                <a:latin typeface="Arial" charset="0"/>
                <a:ea typeface="Microsoft YaHei" charset="-122"/>
              </a:rPr>
              <a:t>for some indicators, such as the mortality rates for 2011, were only recently available so not included on this profile.</a:t>
            </a:r>
          </a:p>
        </p:txBody>
      </p:sp>
      <p:sp>
        <p:nvSpPr>
          <p:cNvPr id="72707" name="Text Box 3"/>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fld id="{9D059B30-D1B0-42C6-8B93-DD88175C8166}" type="slidenum">
              <a:rPr lang="en-US" sz="1400">
                <a:solidFill>
                  <a:srgbClr val="000000"/>
                </a:solidFill>
                <a:latin typeface="Calibri" charset="0"/>
              </a:rPr>
              <a:pPr/>
              <a:t>15</a:t>
            </a:fld>
            <a:endParaRPr lang="en-US" sz="1400" dirty="0">
              <a:solidFill>
                <a:srgbClr val="000000"/>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r>
              <a:rPr lang="en-US" i="0" baseline="0" dirty="0" smtClean="0"/>
              <a:t>  </a:t>
            </a:r>
          </a:p>
          <a:p>
            <a:r>
              <a:rPr lang="en-US" i="1" baseline="0" dirty="0" smtClean="0"/>
              <a:t>(You might choose to add 4 additional slides on Equity which have been provided at the end of this presentation and noted as </a:t>
            </a:r>
            <a:r>
              <a:rPr lang="en-US" i="1" baseline="0" dirty="0" smtClean="0"/>
              <a:t>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Benin’s official mortality statistics.)</a:t>
            </a:r>
          </a:p>
          <a:p>
            <a:r>
              <a:rPr lang="en-US" dirty="0" smtClean="0"/>
              <a:t>Other</a:t>
            </a:r>
            <a:r>
              <a:rPr lang="en-US" baseline="0" dirty="0" smtClean="0"/>
              <a:t> </a:t>
            </a:r>
            <a:r>
              <a:rPr lang="en-US" baseline="0" dirty="0" smtClean="0"/>
              <a:t>data sources </a:t>
            </a:r>
            <a:r>
              <a:rPr lang="en-US" baseline="0" dirty="0" smtClean="0"/>
              <a:t>are listed here and include </a:t>
            </a:r>
            <a:r>
              <a:rPr lang="en-US" dirty="0" smtClean="0"/>
              <a:t>country reports. </a:t>
            </a:r>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Benin </a:t>
            </a:r>
            <a:r>
              <a:rPr lang="en-US" i="1" dirty="0" smtClean="0"/>
              <a:t>Under—five child </a:t>
            </a:r>
            <a:r>
              <a:rPr lang="en-US" i="1" dirty="0" smtClean="0"/>
              <a:t>mortality </a:t>
            </a:r>
            <a:r>
              <a:rPr lang="en-US" i="1" dirty="0" smtClean="0"/>
              <a:t>rate </a:t>
            </a:r>
            <a:r>
              <a:rPr lang="en-US" dirty="0" smtClean="0"/>
              <a:t>and </a:t>
            </a:r>
            <a:r>
              <a:rPr lang="en-US" i="1" dirty="0" smtClean="0"/>
              <a:t>Maternal mortality ratio </a:t>
            </a:r>
            <a:r>
              <a:rPr lang="en-US" dirty="0" smtClean="0"/>
              <a:t>are declining, but are still too high.  Newer UN</a:t>
            </a:r>
            <a:r>
              <a:rPr lang="en-US" baseline="0" dirty="0" smtClean="0"/>
              <a:t> estimates show an Under-five mortality rate of 106 for 2011.</a:t>
            </a:r>
            <a:endParaRPr lang="en-US" dirty="0" smtClean="0"/>
          </a:p>
          <a:p>
            <a:endParaRPr lang="en-US" baseline="0" dirty="0" smtClean="0"/>
          </a:p>
          <a:p>
            <a:r>
              <a:rPr lang="en-US" i="1" baseline="0" dirty="0" smtClean="0"/>
              <a:t>(Note</a:t>
            </a:r>
            <a:r>
              <a:rPr lang="en-US" i="1" baseline="0" dirty="0" smtClean="0"/>
              <a:t>: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a:t>
            </a:r>
            <a:r>
              <a:rPr lang="en-US" i="0" baseline="0" dirty="0" smtClean="0"/>
              <a:t> Africa</a:t>
            </a:r>
            <a:r>
              <a:rPr lang="en-US" i="0" dirty="0" smtClean="0"/>
              <a:t>, including Benin, </a:t>
            </a:r>
            <a:r>
              <a:rPr lang="en-US" i="0" baseline="0" dirty="0" smtClean="0"/>
              <a:t>are s</a:t>
            </a:r>
            <a:r>
              <a:rPr lang="en-US" baseline="0" dirty="0" smtClean="0"/>
              <a:t>hown here.</a:t>
            </a:r>
          </a:p>
          <a:p>
            <a:endParaRPr lang="en-US" baseline="0" dirty="0" smtClean="0"/>
          </a:p>
          <a:p>
            <a:r>
              <a:rPr lang="en-US" i="1" baseline="0" dirty="0" smtClean="0"/>
              <a:t>(Note to speaker: these are regional </a:t>
            </a:r>
            <a:r>
              <a:rPr lang="en-US" i="1" baseline="0" dirty="0" smtClean="0"/>
              <a:t>estimates, not </a:t>
            </a:r>
            <a:r>
              <a:rPr lang="en-US" i="1" baseline="0" dirty="0" smtClean="0"/>
              <a:t>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28% of child deaths occur in the neonatal period.  Most of these can be prevented.  Post-neonatal deaths can, also,</a:t>
            </a:r>
            <a:r>
              <a:rPr lang="en-US" baseline="0" dirty="0" smtClean="0"/>
              <a:t> mostly be prevented and come mainly from Malaria, Pneumonia,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2011 were recently published and are on </a:t>
            </a:r>
            <a:r>
              <a:rPr lang="en-US" i="1" baseline="0" dirty="0" smtClean="0"/>
              <a:t>an </a:t>
            </a:r>
            <a:r>
              <a:rPr lang="en-US" i="1" baseline="0" dirty="0" smtClean="0"/>
              <a:t>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a:t>
            </a:r>
            <a:r>
              <a:rPr lang="en-US" baseline="0" dirty="0" smtClean="0"/>
              <a:t> be 35%.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84% of women </a:t>
            </a:r>
            <a:r>
              <a:rPr lang="en-US" baseline="0" dirty="0" smtClean="0"/>
              <a:t>attend </a:t>
            </a:r>
            <a:r>
              <a:rPr lang="en-US" i="1" baseline="0" dirty="0" smtClean="0"/>
              <a:t>Antenatal </a:t>
            </a:r>
            <a:r>
              <a:rPr lang="en-US" i="1" baseline="0" dirty="0" smtClean="0"/>
              <a:t>care </a:t>
            </a:r>
            <a:r>
              <a:rPr lang="en-US" i="1" baseline="0" dirty="0" smtClean="0"/>
              <a:t> </a:t>
            </a:r>
            <a:r>
              <a:rPr lang="en-US" i="0" baseline="0" dirty="0" smtClean="0"/>
              <a:t>with a s</a:t>
            </a:r>
            <a:r>
              <a:rPr lang="en-US" baseline="0" dirty="0" smtClean="0"/>
              <a:t>killed </a:t>
            </a:r>
            <a:r>
              <a:rPr lang="en-US" baseline="0" dirty="0" smtClean="0"/>
              <a:t>provider </a:t>
            </a:r>
            <a:r>
              <a:rPr lang="en-US" baseline="0" dirty="0" smtClean="0"/>
              <a:t>at least once during </a:t>
            </a:r>
            <a:r>
              <a:rPr lang="en-US" baseline="0" dirty="0" smtClean="0"/>
              <a:t>pregnancy.  Far fewer women </a:t>
            </a:r>
            <a:r>
              <a:rPr lang="en-US" baseline="0" dirty="0" smtClean="0"/>
              <a:t>attend </a:t>
            </a:r>
            <a:r>
              <a:rPr lang="en-US" baseline="0" dirty="0" smtClean="0"/>
              <a:t>the necessary 4 visits as shown on the next slide.  </a:t>
            </a:r>
            <a:r>
              <a:rPr lang="en-US" baseline="0" dirty="0" smtClean="0"/>
              <a:t>Quality </a:t>
            </a:r>
            <a:r>
              <a:rPr lang="en-US" baseline="0" dirty="0" smtClean="0"/>
              <a:t>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Rural C-Section rates are still below the minimum needed to save women’s lives.  Data for postnatal visits for mom and </a:t>
            </a:r>
            <a:r>
              <a:rPr lang="en-US" baseline="0" dirty="0" smtClean="0"/>
              <a:t>for baby </a:t>
            </a:r>
            <a:r>
              <a:rPr lang="en-US" baseline="0" dirty="0" smtClean="0"/>
              <a:t>are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Benin’s </a:t>
            </a:r>
            <a:r>
              <a:rPr lang="en-US" i="1" dirty="0" smtClean="0"/>
              <a:t>Immunization</a:t>
            </a:r>
            <a:r>
              <a:rPr lang="en-US" dirty="0" smtClean="0"/>
              <a:t> coverage is</a:t>
            </a:r>
            <a:r>
              <a:rPr lang="en-US" baseline="0" dirty="0" smtClean="0"/>
              <a:t> 83% for DTP but drops to 69% for measles.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only 36% </a:t>
            </a:r>
            <a:r>
              <a:rPr lang="en-US" sz="1200" kern="1200" dirty="0" smtClean="0">
                <a:solidFill>
                  <a:schemeClr val="tx1"/>
                </a:solidFill>
                <a:latin typeface="+mn-lt"/>
                <a:ea typeface="+mn-ea"/>
                <a:cs typeface="+mn-cs"/>
              </a:rPr>
              <a:t>of children with suspected pneumonia were taken to an appropriate health provider for treatment.  </a:t>
            </a:r>
            <a:r>
              <a:rPr lang="en-US" baseline="0" dirty="0" smtClean="0"/>
              <a:t>Data </a:t>
            </a:r>
            <a:r>
              <a:rPr lang="en-US" baseline="0" dirty="0" smtClean="0"/>
              <a:t>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 for diarrhoea careseeking or management</a:t>
            </a:r>
            <a:r>
              <a:rPr lang="en-US" baseline="0" dirty="0" smtClean="0"/>
              <a:t> does not show improvement from 1996.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Benin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Benin</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was increasing by 2006.</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Stunting</a:t>
            </a:r>
            <a:r>
              <a:rPr lang="en-US" dirty="0" smtClean="0"/>
              <a:t> rates </a:t>
            </a:r>
            <a:r>
              <a:rPr lang="en-US" baseline="0" dirty="0" smtClean="0"/>
              <a:t>increased </a:t>
            </a:r>
            <a:r>
              <a:rPr lang="en-US" baseline="0" dirty="0" smtClean="0"/>
              <a:t>while percent </a:t>
            </a:r>
            <a:r>
              <a:rPr lang="en-US" baseline="0" dirty="0" smtClean="0"/>
              <a:t>of children underweight declined </a:t>
            </a:r>
            <a:r>
              <a:rPr lang="en-US" baseline="0" dirty="0" smtClean="0"/>
              <a:t>since </a:t>
            </a:r>
            <a:r>
              <a:rPr lang="en-US" baseline="0" dirty="0" smtClean="0"/>
              <a:t>1996.</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from 1996 and 2001 levels.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baseline="0" dirty="0" smtClean="0"/>
              <a:t>continues to grow, especially in rural areas.  Around 32% of the rural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While there have been some improvements in sanitation coverage, most are still using</a:t>
            </a:r>
            <a:r>
              <a:rPr lang="en-US" i="0" baseline="0" dirty="0" smtClean="0"/>
              <a:t> unimproved facilities or o</a:t>
            </a:r>
            <a:r>
              <a:rPr lang="en-US" i="0" dirty="0" smtClean="0"/>
              <a:t>pen defecation</a:t>
            </a:r>
            <a:r>
              <a:rPr lang="en-US" dirty="0" smtClean="0"/>
              <a:t>.   In rural areas 77% of the population</a:t>
            </a:r>
            <a:r>
              <a:rPr lang="en-US" baseline="0" dirty="0" smtClean="0"/>
              <a:t> practice open defecation.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Benin has adopted </a:t>
            </a:r>
            <a:r>
              <a:rPr lang="en-US" sz="1200" kern="1200" baseline="0" dirty="0" smtClean="0">
                <a:solidFill>
                  <a:schemeClr val="tx1"/>
                </a:solidFill>
                <a:latin typeface="+mn-lt"/>
                <a:ea typeface="+mn-ea"/>
                <a:cs typeface="+mn-cs"/>
              </a:rPr>
              <a:t>all </a:t>
            </a:r>
            <a:r>
              <a:rPr lang="en-US" sz="1200" kern="1200" dirty="0" smtClean="0">
                <a:solidFill>
                  <a:schemeClr val="tx1"/>
                </a:solidFill>
                <a:latin typeface="+mn-lt"/>
                <a:ea typeface="+mn-ea"/>
                <a:cs typeface="+mn-cs"/>
              </a:rPr>
              <a:t>of the policies being tracked by Countdown</a:t>
            </a:r>
            <a:r>
              <a:rPr lang="en-US" sz="1200" kern="1200" baseline="0" dirty="0" smtClean="0">
                <a:solidFill>
                  <a:schemeClr val="tx1"/>
                </a:solidFill>
                <a:latin typeface="+mn-lt"/>
                <a:ea typeface="+mn-ea"/>
                <a:cs typeface="+mn-cs"/>
              </a:rPr>
              <a:t> except for some aspects of the authorization of midwifery personnel to administer core life saving interventions.   </a:t>
            </a:r>
            <a:r>
              <a:rPr lang="en-US" sz="1200" kern="1200" dirty="0" smtClean="0">
                <a:solidFill>
                  <a:schemeClr val="tx1"/>
                </a:solidFill>
                <a:latin typeface="+mn-lt"/>
                <a:ea typeface="+mn-ea"/>
                <a:cs typeface="+mn-cs"/>
              </a:rPr>
              <a:t> Implementing these policies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at scale can contribute to improved coverage of lifesaving interventions.</a:t>
            </a:r>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a:t>
            </a:r>
            <a:r>
              <a:rPr lang="en-US" i="1" baseline="0" dirty="0" smtClean="0"/>
              <a:t>A</a:t>
            </a:r>
            <a:r>
              <a:rPr lang="en-US" i="1" dirty="0" smtClean="0"/>
              <a:t>ntenatal care</a:t>
            </a:r>
            <a:r>
              <a:rPr lang="en-US" dirty="0" smtClean="0"/>
              <a:t>, and </a:t>
            </a:r>
            <a:r>
              <a:rPr lang="en-US" i="1" dirty="0" smtClean="0"/>
              <a:t>Demand for family planning satisfied</a:t>
            </a:r>
            <a:r>
              <a:rPr lang="en-US" i="1" baseline="0" dirty="0" smtClean="0"/>
              <a:t>  </a:t>
            </a:r>
            <a:r>
              <a:rPr lang="en-US" baseline="0" dirty="0" smtClean="0"/>
              <a:t>which often depend on facilities. </a:t>
            </a:r>
            <a:r>
              <a:rPr lang="en-US" sz="1200" kern="1200" dirty="0" smtClean="0">
                <a:solidFill>
                  <a:srgbClr val="FF0000"/>
                </a:solidFill>
                <a:latin typeface="+mn-lt"/>
                <a:ea typeface="+mn-ea"/>
                <a:cs typeface="+mn-cs"/>
              </a:rPr>
              <a:t>Only 2 interventions </a:t>
            </a:r>
            <a:r>
              <a:rPr lang="en-US" sz="1200" i="0" kern="1200" dirty="0" smtClean="0">
                <a:solidFill>
                  <a:srgbClr val="FF0000"/>
                </a:solidFill>
                <a:latin typeface="+mn-lt"/>
                <a:ea typeface="+mn-ea"/>
                <a:cs typeface="+mn-cs"/>
              </a:rPr>
              <a:t>(</a:t>
            </a:r>
            <a:r>
              <a:rPr lang="en-US" sz="1200" i="1" kern="1200" dirty="0" smtClean="0">
                <a:solidFill>
                  <a:srgbClr val="FF0000"/>
                </a:solidFill>
                <a:latin typeface="+mn-lt"/>
                <a:ea typeface="+mn-ea"/>
                <a:cs typeface="+mn-cs"/>
              </a:rPr>
              <a:t>Early initiation of </a:t>
            </a:r>
            <a:r>
              <a:rPr lang="en-US" sz="1200" i="1" kern="1200" dirty="0" smtClean="0">
                <a:solidFill>
                  <a:srgbClr val="FF0000"/>
                </a:solidFill>
                <a:latin typeface="+mn-lt"/>
                <a:ea typeface="+mn-ea"/>
                <a:cs typeface="+mn-cs"/>
              </a:rPr>
              <a:t>breastfeeding</a:t>
            </a:r>
            <a:r>
              <a:rPr lang="en-US" sz="1200" i="1" kern="1200" baseline="0" dirty="0" smtClean="0">
                <a:solidFill>
                  <a:srgbClr val="FF0000"/>
                </a:solidFill>
                <a:latin typeface="+mn-lt"/>
                <a:ea typeface="+mn-ea"/>
                <a:cs typeface="+mn-cs"/>
              </a:rPr>
              <a:t>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a:t>
            </a:r>
            <a:r>
              <a:rPr lang="en-US" sz="1200" i="1" kern="1200" dirty="0" smtClean="0">
                <a:solidFill>
                  <a:srgbClr val="FF0000"/>
                </a:solidFill>
                <a:latin typeface="+mn-lt"/>
                <a:ea typeface="+mn-ea"/>
                <a:cs typeface="+mn-cs"/>
              </a:rPr>
              <a:t>ORT for children with diarrhoea</a:t>
            </a:r>
            <a:r>
              <a:rPr lang="en-US" sz="1200" i="0" kern="1200" dirty="0" smtClean="0">
                <a:solidFill>
                  <a:srgbClr val="FF0000"/>
                </a:solidFill>
                <a:latin typeface="+mn-lt"/>
                <a:ea typeface="+mn-ea"/>
                <a:cs typeface="+mn-cs"/>
              </a:rPr>
              <a:t>) 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endParaRPr lang="en-US" baseline="0" dirty="0" smtClean="0"/>
          </a:p>
          <a:p>
            <a:r>
              <a:rPr lang="en-US" i="1" baseline="0" dirty="0" smtClean="0"/>
              <a:t>(Note: Additional Equity slides for Benin are included as optional at the end of this presentation and are also available on the Countdown website.)</a:t>
            </a:r>
            <a:endParaRPr lang="en-US" i="1" dirty="0" smtClean="0"/>
          </a:p>
          <a:p>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Benin</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a:t>
            </a:r>
            <a:r>
              <a:rPr lang="en-US" sz="1200" baseline="0" dirty="0" smtClean="0"/>
              <a:t>monitoring.</a:t>
            </a: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a:t>
            </a:r>
            <a:r>
              <a:rPr lang="en-US" baseline="0" dirty="0" smtClean="0"/>
              <a:t>website,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47</a:t>
            </a:fld>
            <a:endParaRPr lang="en-US" dirty="0"/>
          </a:p>
        </p:txBody>
      </p:sp>
    </p:spTree>
    <p:extLst>
      <p:ext uri="{BB962C8B-B14F-4D97-AF65-F5344CB8AC3E}">
        <p14:creationId xmlns:p14="http://schemas.microsoft.com/office/powerpoint/2010/main" xmlns="" val="22153574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1" i="1" dirty="0"/>
              </a:p>
            </p:txBody>
          </p:sp>
        </mc:Choice>
        <mc:Fallback>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a:t>
                </a:r>
                <a:r>
                  <a:rPr lang="en-US" sz="1200" kern="1200" dirty="0" smtClean="0">
                    <a:solidFill>
                      <a:schemeClr val="tx1"/>
                    </a:solidFill>
                    <a:latin typeface="+mn-lt"/>
                    <a:ea typeface="+mn-ea"/>
                    <a:cs typeface="+mn-cs"/>
                  </a:rPr>
                  <a:t>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a:t>
                </a:r>
                <a:r>
                  <a:rPr lang="en-US" sz="1200" kern="1200" dirty="0" smtClean="0">
                    <a:solidFill>
                      <a:schemeClr val="tx1"/>
                    </a:solidFill>
                    <a:latin typeface="+mn-lt"/>
                    <a:ea typeface="+mn-ea"/>
                    <a:cs typeface="+mn-cs"/>
                  </a:rPr>
                  <a:t>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1" i="1"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51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t>
            </a:r>
            <a:r>
              <a:rPr lang="en-US" baseline="0" dirty="0" smtClean="0">
                <a:latin typeface="Arial" charset="0"/>
              </a:rPr>
              <a:t>and </a:t>
            </a:r>
            <a:r>
              <a:rPr lang="en-US" baseline="0" dirty="0" smtClean="0">
                <a:latin typeface="Arial" charset="0"/>
              </a:rPr>
              <a:t>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2/18/2013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2/18/2013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2/18/2013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2/18/2013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Benin</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a:t>
            </a:r>
            <a:r>
              <a:rPr lang="en-US" sz="2200" dirty="0" smtClean="0"/>
              <a:t>Contribute to </a:t>
            </a:r>
            <a:r>
              <a:rPr lang="en-US" sz="2200" dirty="0"/>
              <a:t>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endParaRPr lang="en-US" sz="2600" b="1" dirty="0" smtClean="0">
              <a:solidFill>
                <a:srgbClr val="800000"/>
              </a:solidFill>
            </a:endParaRP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Benin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4638"/>
            <a:ext cx="8229600" cy="1143000"/>
          </a:xfrm>
          <a:ln/>
        </p:spPr>
        <p:txBody>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p>
        </p:txBody>
      </p:sp>
      <p:sp>
        <p:nvSpPr>
          <p:cNvPr id="24578"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ZA" dirty="0">
              <a:solidFill>
                <a:prstClr val="black"/>
              </a:solidFill>
            </a:endParaRP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458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205" y="-19416"/>
            <a:ext cx="4526480" cy="6904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458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6747" y="-13494"/>
            <a:ext cx="4680000" cy="691791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554957350"/>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9814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106 </a:t>
            </a:r>
            <a:r>
              <a:rPr lang="en-US" sz="2200" dirty="0">
                <a:latin typeface="+mn-lt"/>
              </a:rPr>
              <a:t>deaths per 1000 live births</a:t>
            </a:r>
          </a:p>
          <a:p>
            <a:pPr algn="ctr"/>
            <a:r>
              <a:rPr lang="en-US" sz="2200" dirty="0" smtClean="0">
                <a:latin typeface="+mn-lt"/>
              </a:rPr>
              <a:t>Infant mortality rate (IMR) </a:t>
            </a:r>
            <a:r>
              <a:rPr lang="en-US" sz="2200" dirty="0">
                <a:latin typeface="+mn-lt"/>
              </a:rPr>
              <a:t>= 6</a:t>
            </a:r>
            <a:r>
              <a:rPr lang="en-US" sz="2200" dirty="0" smtClean="0">
                <a:latin typeface="+mn-lt"/>
              </a:rPr>
              <a:t>8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31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162" y="1909016"/>
            <a:ext cx="8588375" cy="32242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pPr lvl="0"/>
            <a:r>
              <a:rPr lang="en-US" sz="2400" dirty="0">
                <a:solidFill>
                  <a:prstClr val="black"/>
                </a:solidFill>
                <a:latin typeface="Calibri"/>
              </a:rPr>
              <a:t>Unsafe abortion – 9%</a:t>
            </a:r>
            <a:endParaRPr lang="en-US" sz="2400" dirty="0"/>
          </a:p>
          <a:p>
            <a:r>
              <a:rPr lang="en-US" sz="2400" dirty="0" smtClean="0">
                <a:latin typeface="+mn-lt"/>
              </a:rPr>
              <a:t>Sepsis – 9%</a:t>
            </a: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4898" y="1366744"/>
            <a:ext cx="5927562" cy="3891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28%</a:t>
            </a:r>
          </a:p>
          <a:p>
            <a:pPr>
              <a:defRPr/>
            </a:pPr>
            <a:r>
              <a:rPr lang="en-US" sz="2400" dirty="0" smtClean="0">
                <a:latin typeface="+mn-lt"/>
                <a:cs typeface="Calibri" pitchFamily="34" charset="0"/>
              </a:rPr>
              <a:t>Malaria – 23%</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12%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10%</a:t>
            </a: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3570" y="1177925"/>
            <a:ext cx="6321829" cy="43084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6913" y="1143000"/>
            <a:ext cx="7907069" cy="52387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900" y="495300"/>
            <a:ext cx="7772400" cy="53911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7750" y="1235258"/>
            <a:ext cx="7429499" cy="512744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1143000"/>
            <a:ext cx="7580312" cy="5257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850" y="1276350"/>
            <a:ext cx="7293200" cy="4953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 y="1162050"/>
            <a:ext cx="8265886" cy="51054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0578" y="1333500"/>
            <a:ext cx="7345084" cy="482677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7750" y="1305963"/>
            <a:ext cx="7496884" cy="485239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7759" y="1216939"/>
            <a:ext cx="7231156" cy="48314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Benin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282576"/>
            <a:ext cx="7408862" cy="49765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3950" y="1187254"/>
            <a:ext cx="7334250" cy="538499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850" y="1145790"/>
            <a:ext cx="7353300" cy="525501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1009650"/>
            <a:ext cx="7183438" cy="53911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3949" y="1252760"/>
            <a:ext cx="7324725" cy="516074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500301"/>
            <a:ext cx="8229600" cy="487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YES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8.3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34% </a:t>
            </a:r>
            <a:r>
              <a:rPr lang="en-US" sz="2200" dirty="0" smtClean="0"/>
              <a:t>(2011)</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$65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47%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$22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$41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46320" y="1066800"/>
            <a:ext cx="4050030" cy="5745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The wide bars for most indicators show  important </a:t>
            </a:r>
            <a:r>
              <a:rPr lang="en-US" sz="2800" b="1" dirty="0" smtClean="0">
                <a:solidFill>
                  <a:srgbClr val="990033"/>
                </a:solidFill>
                <a:cs typeface="Calibri" pitchFamily="34" charset="0"/>
              </a:rPr>
              <a:t>inequalities in coverage </a:t>
            </a:r>
            <a:r>
              <a:rPr lang="en-US" sz="2800" dirty="0" smtClean="0">
                <a:cs typeface="Calibri" pitchFamily="34" charset="0"/>
              </a:rPr>
              <a:t>in Benin. </a:t>
            </a:r>
          </a:p>
          <a:p>
            <a:pPr>
              <a:spcBef>
                <a:spcPts val="600"/>
              </a:spcBef>
              <a:spcAft>
                <a:spcPts val="600"/>
              </a:spcAft>
              <a:defRPr/>
            </a:pPr>
            <a:r>
              <a:rPr lang="en-US" sz="2800" dirty="0" smtClean="0">
                <a:cs typeface="Calibri" pitchFamily="34" charset="0"/>
              </a:rPr>
              <a:t>Inequality is greatest for skilled birth attendant, family planning, and antenatal care.</a:t>
            </a:r>
          </a:p>
          <a:p>
            <a:pPr>
              <a:spcBef>
                <a:spcPts val="600"/>
              </a:spcBef>
              <a:spcAft>
                <a:spcPts val="600"/>
              </a:spcAft>
              <a:defRPr/>
            </a:pPr>
            <a:r>
              <a:rPr lang="en-US" sz="2800" dirty="0" smtClean="0">
                <a:cs typeface="Calibri" pitchFamily="34" charset="0"/>
              </a:rPr>
              <a:t>Only ORT for diarrhoea and early breastfeeding show much smaller </a:t>
            </a:r>
            <a:r>
              <a:rPr lang="en-US" sz="2800" b="1" dirty="0" smtClean="0">
                <a:solidFill>
                  <a:schemeClr val="accent2">
                    <a:lumMod val="75000"/>
                  </a:schemeClr>
                </a:solidFill>
                <a:cs typeface="Calibri" pitchFamily="34" charset="0"/>
              </a:rPr>
              <a:t>gaps</a:t>
            </a:r>
            <a:r>
              <a:rPr lang="en-US" sz="2800" dirty="0" smtClean="0">
                <a:cs typeface="Calibri" pitchFamily="34" charset="0"/>
              </a:rPr>
              <a:t> </a:t>
            </a:r>
            <a:r>
              <a:rPr lang="en-US" sz="2800" b="1" dirty="0" smtClean="0">
                <a:solidFill>
                  <a:schemeClr val="accent2">
                    <a:lumMod val="75000"/>
                  </a:schemeClr>
                </a:solidFill>
                <a:cs typeface="Calibri" pitchFamily="34" charset="0"/>
              </a:rPr>
              <a:t>in coverage.</a:t>
            </a:r>
            <a:endParaRPr lang="en-US" sz="2800" b="1" dirty="0">
              <a:solidFill>
                <a:schemeClr val="accent2">
                  <a:lumMod val="75000"/>
                </a:schemeClr>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516" y="268288"/>
            <a:ext cx="4057934" cy="63039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Benin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Benin </a:t>
            </a:r>
            <a:endParaRPr lang="en-US" sz="4600" dirty="0"/>
          </a:p>
        </p:txBody>
      </p:sp>
    </p:spTree>
    <p:extLst>
      <p:ext uri="{BB962C8B-B14F-4D97-AF65-F5344CB8AC3E}">
        <p14:creationId xmlns:p14="http://schemas.microsoft.com/office/powerpoint/2010/main" xmlns="" val="284334939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3748" y="1657834"/>
            <a:ext cx="6279178" cy="4875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580646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2240" y="1707941"/>
            <a:ext cx="5735744" cy="4749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6544992"/>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4320" y="1339423"/>
            <a:ext cx="7358034" cy="4918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31760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0612" y="1231557"/>
            <a:ext cx="7215188" cy="484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357238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12316</TotalTime>
  <Words>3774</Words>
  <Application>Microsoft Office PowerPoint</Application>
  <PresentationFormat>On-screen Show (4:3)</PresentationFormat>
  <Paragraphs>360</Paragraphs>
  <Slides>51</Slides>
  <Notes>50</Notes>
  <HiddenSlides>3</HiddenSlides>
  <MMClips>0</MMClips>
  <ScaleCrop>false</ScaleCrop>
  <HeadingPairs>
    <vt:vector size="4" baseType="variant">
      <vt:variant>
        <vt:lpstr>Theme</vt:lpstr>
      </vt:variant>
      <vt:variant>
        <vt:i4>4</vt:i4>
      </vt:variant>
      <vt:variant>
        <vt:lpstr>Slide Titles</vt:lpstr>
      </vt:variant>
      <vt:variant>
        <vt:i4>51</vt:i4>
      </vt:variant>
    </vt:vector>
  </HeadingPairs>
  <TitlesOfParts>
    <vt:vector size="55" baseType="lpstr">
      <vt:lpstr>Office Theme</vt:lpstr>
      <vt:lpstr>Default Design</vt:lpstr>
      <vt:lpstr>1_Default Design</vt:lpstr>
      <vt:lpstr>2_Default Design</vt:lpstr>
      <vt:lpstr>Countdown to 2015:  Benin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lpstr>Optional additional slides  Equity profiles  Benin </vt:lpstr>
      <vt:lpstr>Slide 48</vt:lpstr>
      <vt:lpstr>Slide 49</vt:lpstr>
      <vt:lpstr>Slide 50</vt:lpstr>
      <vt:lpstr>Slide 51</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Nancy Terreri</cp:lastModifiedBy>
  <cp:revision>725</cp:revision>
  <cp:lastPrinted>2012-06-12T19:26:24Z</cp:lastPrinted>
  <dcterms:created xsi:type="dcterms:W3CDTF">2008-01-10T17:37:13Z</dcterms:created>
  <dcterms:modified xsi:type="dcterms:W3CDTF">2013-02-19T03:41:46Z</dcterms:modified>
</cp:coreProperties>
</file>