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6"/>
  </p:notesMasterIdLst>
  <p:handoutMasterIdLst>
    <p:handoutMasterId r:id="rId57"/>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22" r:id="rId17"/>
    <p:sldId id="390" r:id="rId18"/>
    <p:sldId id="540"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416" r:id="rId41"/>
    <p:sldId id="436" r:id="rId42"/>
    <p:sldId id="527" r:id="rId43"/>
    <p:sldId id="528" r:id="rId44"/>
    <p:sldId id="530" r:id="rId45"/>
    <p:sldId id="529" r:id="rId46"/>
    <p:sldId id="531" r:id="rId47"/>
    <p:sldId id="525" r:id="rId48"/>
    <p:sldId id="524" r:id="rId49"/>
    <p:sldId id="511" r:id="rId50"/>
    <p:sldId id="541" r:id="rId51"/>
    <p:sldId id="539" r:id="rId52"/>
    <p:sldId id="536" r:id="rId53"/>
    <p:sldId id="537" r:id="rId54"/>
    <p:sldId id="538"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72500" autoAdjust="0"/>
  </p:normalViewPr>
  <p:slideViewPr>
    <p:cSldViewPr snapToGrid="0">
      <p:cViewPr>
        <p:scale>
          <a:sx n="57" d="100"/>
          <a:sy n="57" d="100"/>
        </p:scale>
        <p:origin x="-1344" y="-72"/>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12"/>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smtClean="0"/>
            <a:t>eg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smtClean="0"/>
            <a:t>eg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2/18/2013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xmlns=""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2/18/2013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xmlns=""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a:t>
            </a:r>
            <a:r>
              <a:rPr lang="en-GB" baseline="0" dirty="0" smtClean="0"/>
              <a:t>, the data from the 2012 Countdown profile </a:t>
            </a:r>
            <a:r>
              <a:rPr lang="en-GB" i="0" baseline="0" dirty="0" smtClean="0"/>
              <a:t>for Brazil,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Countdown profile for Brazil has a wide range of data on maternal, newborn and child health.  It</a:t>
            </a:r>
            <a:r>
              <a:rPr lang="en-US" baseline="0" dirty="0" smtClean="0"/>
              <a:t> includes data for coverage of effective interventions for which there is internationally comparable data, where possible, including trend data.  The latest source on the profile is early 2012, with most data from the last nationally representative sample survey. </a:t>
            </a:r>
            <a:r>
              <a:rPr lang="en-US" baseline="0" dirty="0" smtClean="0"/>
              <a:t> Data </a:t>
            </a:r>
            <a:r>
              <a:rPr lang="en-US" baseline="0" dirty="0" smtClean="0"/>
              <a:t>for some indicators, such as the mortality rates for 2011, were only recently available so not included on this profile.</a:t>
            </a:r>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solidFill>
                  <a:prstClr val="black"/>
                </a:solidFill>
                <a:latin typeface="Calibri" pitchFamily="34" charset="0"/>
                <a:cs typeface="Calibri" pitchFamily="34" charset="0"/>
              </a:rPr>
              <a:pPr eaLnBrk="1" hangingPunct="1"/>
              <a:t>15</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a:t>
            </a:r>
            <a:r>
              <a:rPr lang="en-US" i="1" baseline="0" dirty="0" smtClean="0"/>
              <a:t>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Brazil’s official mortality statistics.)</a:t>
            </a:r>
          </a:p>
          <a:p>
            <a:r>
              <a:rPr lang="en-US" dirty="0" smtClean="0"/>
              <a:t>Other</a:t>
            </a:r>
            <a:r>
              <a:rPr lang="en-US" baseline="0" dirty="0" smtClean="0"/>
              <a:t> </a:t>
            </a:r>
            <a:r>
              <a:rPr lang="en-US" baseline="0" dirty="0" smtClean="0"/>
              <a:t>data sources </a:t>
            </a:r>
            <a:r>
              <a:rPr lang="en-US" baseline="0" dirty="0" smtClean="0"/>
              <a:t>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Brazil </a:t>
            </a:r>
            <a:r>
              <a:rPr lang="en-US" i="1" dirty="0" smtClean="0"/>
              <a:t>Under—five child </a:t>
            </a:r>
            <a:r>
              <a:rPr lang="en-US" i="1" dirty="0" smtClean="0"/>
              <a:t>mortality </a:t>
            </a:r>
            <a:r>
              <a:rPr lang="en-US" i="1" dirty="0" smtClean="0"/>
              <a:t>rate </a:t>
            </a:r>
            <a:r>
              <a:rPr lang="en-US" dirty="0" smtClean="0"/>
              <a:t>and </a:t>
            </a:r>
            <a:r>
              <a:rPr lang="en-US" i="1" dirty="0" smtClean="0"/>
              <a:t>Maternal mortality ratio </a:t>
            </a:r>
            <a:r>
              <a:rPr lang="en-US" dirty="0" smtClean="0"/>
              <a:t>are declining rapidly.</a:t>
            </a:r>
            <a:r>
              <a:rPr lang="en-US" baseline="0" dirty="0" smtClean="0"/>
              <a:t>  </a:t>
            </a:r>
            <a:r>
              <a:rPr lang="en-US" dirty="0" smtClean="0"/>
              <a:t>Newer UN</a:t>
            </a:r>
            <a:r>
              <a:rPr lang="en-US" baseline="0" dirty="0" smtClean="0"/>
              <a:t> estimates show an Under-five mortality rate of 16 for 2011, below the MDG target. </a:t>
            </a:r>
            <a:r>
              <a:rPr lang="en-US" baseline="0" dirty="0" smtClean="0"/>
              <a:t> For </a:t>
            </a:r>
            <a:r>
              <a:rPr lang="en-US" baseline="0" dirty="0" smtClean="0"/>
              <a:t>maternal mortality additional reduction s necessary to meet the MDG target.  </a:t>
            </a:r>
            <a:endParaRPr lang="en-US" dirty="0" smtClean="0"/>
          </a:p>
          <a:p>
            <a:endParaRPr lang="en-US" baseline="0" dirty="0" smtClean="0"/>
          </a:p>
          <a:p>
            <a:r>
              <a:rPr lang="en-US" i="1" baseline="0" dirty="0" smtClean="0"/>
              <a:t>(Note</a:t>
            </a:r>
            <a:r>
              <a:rPr lang="en-US" i="1" baseline="0" dirty="0" smtClean="0"/>
              <a:t>: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the </a:t>
            </a:r>
            <a:r>
              <a:rPr lang="en-US" i="0" dirty="0" smtClean="0"/>
              <a:t>LAC</a:t>
            </a:r>
            <a:r>
              <a:rPr lang="en-US" i="0" baseline="0" dirty="0" smtClean="0"/>
              <a:t> region,</a:t>
            </a:r>
            <a:r>
              <a:rPr lang="en-US" i="0" dirty="0" smtClean="0"/>
              <a:t> including Brazil, </a:t>
            </a:r>
            <a:r>
              <a:rPr lang="en-US" i="0" baseline="0" dirty="0" smtClean="0"/>
              <a:t>are s</a:t>
            </a:r>
            <a:r>
              <a:rPr lang="en-US" baseline="0" dirty="0" smtClean="0"/>
              <a:t>hown here.</a:t>
            </a:r>
          </a:p>
          <a:p>
            <a:endParaRPr lang="en-US" baseline="0" dirty="0" smtClean="0"/>
          </a:p>
          <a:p>
            <a:r>
              <a:rPr lang="en-US" i="1" baseline="0" dirty="0" smtClean="0"/>
              <a:t>(Note to speaker: these are regional </a:t>
            </a:r>
            <a:r>
              <a:rPr lang="en-US" i="1" baseline="0" dirty="0" smtClean="0"/>
              <a:t>estimates, not </a:t>
            </a:r>
            <a:r>
              <a:rPr lang="en-US" i="1" baseline="0" dirty="0" smtClean="0"/>
              <a:t>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t>
            </a:r>
            <a:r>
              <a:rPr lang="en-US" i="1" baseline="0" dirty="0" smtClean="0"/>
              <a:t> Additional </a:t>
            </a:r>
            <a:r>
              <a:rPr lang="en-US" i="1" baseline="0" dirty="0" smtClean="0"/>
              <a:t>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65% of child deaths occur in the neonatal period.  Most of these can be prevented.  Many post-neonatal deaths </a:t>
            </a:r>
            <a:r>
              <a:rPr lang="en-US" dirty="0" smtClean="0"/>
              <a:t>can</a:t>
            </a:r>
            <a:r>
              <a:rPr lang="en-US" baseline="0" dirty="0" smtClean="0"/>
              <a:t> </a:t>
            </a:r>
            <a:r>
              <a:rPr lang="en-US" dirty="0" smtClean="0"/>
              <a:t>also</a:t>
            </a:r>
            <a:r>
              <a:rPr lang="en-US" baseline="0" dirty="0" smtClean="0"/>
              <a:t> be </a:t>
            </a:r>
            <a:r>
              <a:rPr lang="en-US" baseline="0" dirty="0" smtClean="0"/>
              <a:t>prevented.  Specific causes include Pneumonia, Injuries, and Diarrhoea.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is high for many interventions along the continuum of care.  It’s useful to consider what delivery strategies are used to deliver these interventions,</a:t>
            </a:r>
            <a:r>
              <a:rPr lang="en-US" baseline="0" dirty="0" smtClean="0"/>
              <a:t> why other interventions have not reached such high coverage, </a:t>
            </a:r>
            <a:r>
              <a:rPr lang="en-US" dirty="0" smtClean="0"/>
              <a:t>and how</a:t>
            </a:r>
            <a:r>
              <a:rPr lang="en-US" baseline="0" dirty="0" smtClean="0"/>
              <a:t> to overcome </a:t>
            </a:r>
            <a:r>
              <a:rPr lang="en-US" i="0" baseline="0" dirty="0" smtClean="0"/>
              <a:t>barriers to delivery or to utilization of key services.</a:t>
            </a:r>
          </a:p>
          <a:p>
            <a:endParaRPr lang="en-US" i="0" baseline="0" dirty="0" smtClean="0"/>
          </a:p>
          <a:p>
            <a:r>
              <a:rPr lang="en-US" i="0" baseline="0" dirty="0" smtClean="0"/>
              <a:t>No information was available for </a:t>
            </a:r>
            <a:r>
              <a:rPr lang="en-US" i="1" baseline="0" dirty="0" smtClean="0"/>
              <a:t>Postnatal care </a:t>
            </a:r>
            <a:r>
              <a:rPr lang="en-US" i="0" baseline="0" dirty="0" smtClean="0"/>
              <a:t>coverage.</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increased to 97% by 2006.   Quality of care issues also need to be considered</a:t>
            </a:r>
            <a:r>
              <a:rPr lang="en-US" i="0" baseline="0" dirty="0" smtClean="0"/>
              <a:t>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a:t>
            </a:r>
            <a:r>
              <a:rPr lang="en-US" baseline="0" dirty="0" smtClean="0"/>
              <a:t> to be high.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98</a:t>
            </a:r>
            <a:r>
              <a:rPr lang="en-US" baseline="0" dirty="0" smtClean="0"/>
              <a:t>% of women </a:t>
            </a:r>
            <a:r>
              <a:rPr lang="en-US" sz="1200" kern="1200" dirty="0" smtClean="0">
                <a:solidFill>
                  <a:schemeClr val="tx1"/>
                </a:solidFill>
                <a:latin typeface="+mn-lt"/>
                <a:ea typeface="+mn-ea"/>
                <a:cs typeface="+mn-cs"/>
              </a:rPr>
              <a:t>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a:t>
            </a:r>
            <a:r>
              <a:rPr lang="en-US" baseline="0" dirty="0" smtClean="0"/>
              <a:t>  </a:t>
            </a:r>
            <a:r>
              <a:rPr lang="en-US" baseline="0" dirty="0" smtClean="0"/>
              <a:t>Less women are attending the necessary 4 visits, as shown on the next slide.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a number</a:t>
            </a:r>
            <a:r>
              <a:rPr lang="en-US" baseline="0" dirty="0" smtClean="0"/>
              <a:t> of other maternal and newborn health indicators show high coverage.  C-Section rates are much higher than the estimated maximum needed to save  lives.</a:t>
            </a:r>
          </a:p>
          <a:p>
            <a:endParaRPr lang="en-US" baseline="0" dirty="0" smtClean="0"/>
          </a:p>
          <a:p>
            <a:r>
              <a:rPr lang="en-US" baseline="0" dirty="0" smtClean="0"/>
              <a:t>Data for</a:t>
            </a:r>
            <a:r>
              <a:rPr lang="en-US" i="1" baseline="0" dirty="0" smtClean="0"/>
              <a:t> </a:t>
            </a:r>
            <a:r>
              <a:rPr lang="en-US" i="1" baseline="0" dirty="0" smtClean="0"/>
              <a:t>Postnatal </a:t>
            </a:r>
            <a:r>
              <a:rPr lang="en-US" i="1" baseline="0" dirty="0" smtClean="0"/>
              <a:t>visits </a:t>
            </a:r>
            <a:r>
              <a:rPr lang="en-US" baseline="0" dirty="0" smtClean="0"/>
              <a:t>for mom and baby, and for </a:t>
            </a:r>
            <a:r>
              <a:rPr lang="en-US" i="1" baseline="0" dirty="0" smtClean="0"/>
              <a:t>Women </a:t>
            </a:r>
            <a:r>
              <a:rPr lang="en-US" i="1" baseline="0" dirty="0" smtClean="0"/>
              <a:t>with low body mass </a:t>
            </a:r>
            <a:r>
              <a:rPr lang="en-US" baseline="0" dirty="0" smtClean="0"/>
              <a:t>are </a:t>
            </a:r>
            <a:r>
              <a:rPr lang="en-US" baseline="0" dirty="0" smtClean="0"/>
              <a:t>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Brazil’s </a:t>
            </a:r>
            <a:r>
              <a:rPr lang="en-US" i="1" dirty="0" smtClean="0"/>
              <a:t>Immunization</a:t>
            </a:r>
            <a:r>
              <a:rPr lang="en-US" dirty="0" smtClean="0"/>
              <a:t> coverage is</a:t>
            </a:r>
            <a:r>
              <a:rPr lang="en-US" baseline="0" dirty="0" smtClean="0"/>
              <a:t> high and consistent.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2007 some 50% </a:t>
            </a:r>
            <a:r>
              <a:rPr lang="en-US" sz="1200" kern="1200" dirty="0" smtClean="0">
                <a:solidFill>
                  <a:schemeClr val="tx1"/>
                </a:solidFill>
                <a:latin typeface="+mn-lt"/>
                <a:ea typeface="+mn-ea"/>
                <a:cs typeface="+mn-cs"/>
              </a:rPr>
              <a:t>of children with suspected pneumonia were taken to an appropriate health provider for treatment.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1996 44% of children with diarrhoea were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Brazil might </a:t>
            </a:r>
            <a:r>
              <a:rPr lang="en-US" i="0" dirty="0" smtClean="0"/>
              <a:t>know about the Countdown to 2015 for Maternal,</a:t>
            </a:r>
            <a:r>
              <a:rPr lang="en-US" i="0" baseline="0" dirty="0" smtClean="0"/>
              <a:t> Newborn and Child Health</a:t>
            </a:r>
            <a:r>
              <a:rPr lang="en-US" i="0" dirty="0" smtClean="0"/>
              <a:t>.  The Countdown has been producing individual country profiles since 2005. This slide show is intended to stimulate discussion about country progress in Brazil</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No data for ITNs as risk of malaria transmission is sub-national.</a:t>
            </a:r>
          </a:p>
          <a:p>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(You might choose to </a:t>
            </a:r>
            <a:r>
              <a:rPr lang="en-US" sz="1200" i="1" kern="1200" dirty="0" smtClean="0">
                <a:solidFill>
                  <a:schemeClr val="tx1"/>
                </a:solidFill>
                <a:latin typeface="+mn-lt"/>
                <a:ea typeface="+mn-ea"/>
                <a:cs typeface="+mn-cs"/>
              </a:rPr>
              <a:t>use this slide to discuss sub-national malaria issues or to omit </a:t>
            </a:r>
            <a:r>
              <a:rPr lang="en-US" sz="1200" i="1" kern="1200" dirty="0" smtClean="0">
                <a:solidFill>
                  <a:schemeClr val="tx1"/>
                </a:solidFill>
                <a:latin typeface="+mn-lt"/>
                <a:ea typeface="+mn-ea"/>
                <a:cs typeface="+mn-cs"/>
              </a:rPr>
              <a:t>this slide from the presentation.)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t>
            </a:r>
            <a:r>
              <a:rPr lang="en-US" baseline="0" dirty="0" smtClean="0"/>
              <a:t>declined between 1996 and  2006-2007.</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In 2006 </a:t>
            </a:r>
            <a:r>
              <a:rPr lang="en-US" i="1" dirty="0" smtClean="0"/>
              <a:t>Exclusive breastfeeding</a:t>
            </a:r>
            <a:r>
              <a:rPr lang="en-US" dirty="0" smtClean="0"/>
              <a:t> rates </a:t>
            </a:r>
            <a:r>
              <a:rPr lang="en-US" baseline="0" dirty="0" smtClean="0"/>
              <a:t>were 40%</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continues to grow, especially in rural areas.  Around 15% of rural residents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Sanitation rates</a:t>
            </a:r>
            <a:r>
              <a:rPr lang="en-US" baseline="0" dirty="0" smtClean="0"/>
              <a:t> have improved since 1990, but </a:t>
            </a:r>
            <a:r>
              <a:rPr lang="en-US" dirty="0" smtClean="0"/>
              <a:t>21% of the rural population still practice </a:t>
            </a:r>
            <a:r>
              <a:rPr lang="en-US" i="0" dirty="0" smtClean="0"/>
              <a:t>open defecation</a:t>
            </a:r>
            <a:r>
              <a:rPr lang="en-US" dirty="0" smtClean="0"/>
              <a:t>.  Another 34% of the rural population 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Brazil has adopted many of the policies being tracked by Countdown. Adopting key policies and implementing them at scale can contribute to improved coverage of lifesaving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 </a:t>
            </a:r>
            <a:r>
              <a:rPr lang="en-US" i="1" dirty="0" smtClean="0"/>
              <a:t>Antenatal care</a:t>
            </a:r>
            <a:r>
              <a:rPr lang="en-US" dirty="0" smtClean="0"/>
              <a:t>, </a:t>
            </a:r>
            <a:r>
              <a:rPr lang="en-US" i="1" dirty="0" smtClean="0"/>
              <a:t>Careseeking for pneumonia</a:t>
            </a:r>
            <a:r>
              <a:rPr lang="en-US" dirty="0" smtClean="0"/>
              <a:t>, and</a:t>
            </a:r>
            <a:r>
              <a:rPr lang="en-US" baseline="0" dirty="0" smtClean="0"/>
              <a:t> </a:t>
            </a:r>
            <a:r>
              <a:rPr lang="en-US" i="1" baseline="0" dirty="0" smtClean="0"/>
              <a:t>Skilled birth attendant</a:t>
            </a:r>
            <a:r>
              <a:rPr lang="en-US" baseline="0" dirty="0" smtClean="0"/>
              <a:t>, which usually depend on a facility.  </a:t>
            </a:r>
            <a:r>
              <a:rPr lang="en-US" sz="1200" kern="1200" dirty="0" smtClean="0">
                <a:solidFill>
                  <a:srgbClr val="FF0000"/>
                </a:solidFill>
                <a:latin typeface="+mn-lt"/>
                <a:ea typeface="+mn-ea"/>
                <a:cs typeface="+mn-cs"/>
              </a:rPr>
              <a:t>Only 2 interventions (Early initiation of breastfeeding, and ORT for children with diarrhoea) show much smaller gaps in coverage. Although with much smaller gaps in coverage, </a:t>
            </a:r>
            <a:r>
              <a:rPr lang="en-US" sz="1200" i="1" kern="1200" dirty="0" smtClean="0">
                <a:solidFill>
                  <a:srgbClr val="FF0000"/>
                </a:solidFill>
                <a:latin typeface="+mn-lt"/>
                <a:ea typeface="+mn-ea"/>
                <a:cs typeface="+mn-cs"/>
              </a:rPr>
              <a:t>ORT &amp; continued feeding </a:t>
            </a:r>
            <a:r>
              <a:rPr lang="en-US" sz="1200" kern="1200" dirty="0" smtClean="0">
                <a:solidFill>
                  <a:srgbClr val="FF0000"/>
                </a:solidFill>
                <a:latin typeface="+mn-lt"/>
                <a:ea typeface="+mn-ea"/>
                <a:cs typeface="+mn-cs"/>
              </a:rPr>
              <a:t>shows low coverage for all wealth groups.</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endParaRPr lang="en-US" baseline="0" dirty="0" smtClean="0"/>
          </a:p>
          <a:p>
            <a:r>
              <a:rPr lang="en-US" i="1" baseline="0" dirty="0" smtClean="0"/>
              <a:t>(Note: Additional Equity slides for Brazil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Using the Countdown profile at country level as a tool to enhance monitoring and problem solving can increase action and improve accountability.  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GB" i="0" baseline="0" dirty="0" smtClean="0"/>
              <a:t>Brazil</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Responding </a:t>
            </a:r>
            <a:r>
              <a:rPr lang="en-US" sz="2400" dirty="0" smtClean="0"/>
              <a:t>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 Children,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a:t>
            </a:r>
            <a:r>
              <a:rPr lang="en-US" sz="1200" baseline="0" dirty="0" smtClean="0"/>
              <a:t> and a 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here.  Experience has shown that wide stakeholder involvement in planning improves accountability and commitment for taking recommendations forward.  </a:t>
            </a:r>
          </a:p>
          <a:p>
            <a:r>
              <a:rPr lang="en-US" sz="1200" baseline="0" dirty="0" smtClean="0"/>
              <a:t>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widely and used in program planning and </a:t>
            </a:r>
            <a:r>
              <a:rPr lang="en-US" sz="1200" baseline="0" dirty="0" smtClean="0"/>
              <a:t>monitoring.</a:t>
            </a:r>
            <a:endParaRPr lang="en-US" sz="1200" baseline="0" dirty="0" smtClean="0"/>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b="1" baseline="0" dirty="0" smtClean="0"/>
              <a:t>Countdown to 2015 </a:t>
            </a:r>
            <a:r>
              <a:rPr lang="en-US" baseline="0" dirty="0" smtClean="0"/>
              <a:t>website, 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47</a:t>
            </a:fld>
            <a:endParaRPr lang="en-US" dirty="0"/>
          </a:p>
        </p:txBody>
      </p:sp>
    </p:spTree>
    <p:extLst>
      <p:ext uri="{BB962C8B-B14F-4D97-AF65-F5344CB8AC3E}">
        <p14:creationId xmlns:p14="http://schemas.microsoft.com/office/powerpoint/2010/main" xmlns="" val="7560835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50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Choice>
        <mc:Fallback>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a:t>
                </a:r>
                <a:r>
                  <a:rPr lang="en-US" sz="1200" kern="1200" dirty="0" smtClean="0">
                    <a:solidFill>
                      <a:schemeClr val="tx1"/>
                    </a:solidFill>
                    <a:latin typeface="+mn-lt"/>
                    <a:ea typeface="+mn-ea"/>
                    <a:cs typeface="+mn-cs"/>
                  </a:rPr>
                  <a:t>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a:t>
                </a:r>
                <a:r>
                  <a:rPr lang="en-US" sz="1200" kern="1200" dirty="0" smtClean="0">
                    <a:solidFill>
                      <a:schemeClr val="tx1"/>
                    </a:solidFill>
                    <a:latin typeface="+mn-lt"/>
                    <a:ea typeface="+mn-ea"/>
                    <a:cs typeface="+mn-cs"/>
                  </a:rPr>
                  <a:t>of intervention coverage for a given country.)</a:t>
                </a:r>
              </a:p>
              <a:p>
                <a:endParaRPr lang="en-US" sz="1200" i="0" kern="1200" dirty="0" smtClean="0">
                  <a:solidFill>
                    <a:schemeClr val="tx1"/>
                  </a:solidFill>
                  <a:latin typeface="+mn-lt"/>
                  <a:ea typeface="+mn-ea"/>
                  <a:cs typeface="+mn-cs"/>
                </a:endParaRPr>
              </a:p>
              <a:p>
                <a:r>
                  <a:rPr lang="en-US" sz="1200" i="0" kern="1200" smtClean="0">
                    <a:solidFill>
                      <a:schemeClr val="tx1"/>
                    </a:solidFill>
                    <a:effectLst/>
                    <a:latin typeface="Cambria Math"/>
                    <a:ea typeface="+mn-ea"/>
                    <a:cs typeface="+mn-cs"/>
                  </a:rPr>
                  <a:t>                                                         𝐶𝐶𝐼</a:t>
                </a:r>
                <a:r>
                  <a:rPr lang="en-US" sz="1200" i="0" kern="1200" dirty="0" smtClean="0">
                    <a:solidFill>
                      <a:schemeClr val="tx1"/>
                    </a:solidFill>
                    <a:effectLst/>
                    <a:latin typeface="Cambria Math"/>
                    <a:ea typeface="+mn-ea"/>
                    <a:cs typeface="+mn-cs"/>
                  </a:rPr>
                  <a:t>=</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51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xmlns=""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xmlns=""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xmlns=""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xmlns=""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xmlns=""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xmlns=""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2/18/2013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xmlns=""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2/18/2013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xmlns=""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2/18/2013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xmlns=""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2/18/2013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xmlns=""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2/18/2013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xmlns=""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2/18/2013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xmlns=""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2/18/2013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xmlns=""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Brazil</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xmlns=""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a:t>
            </a:r>
            <a:r>
              <a:rPr lang="en-US" sz="2200" dirty="0"/>
              <a:t>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xmlns=""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Brazil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994" t="648" r="3795" b="1940"/>
          <a:stretch/>
        </p:blipFill>
        <p:spPr bwMode="auto">
          <a:xfrm>
            <a:off x="0" y="0"/>
            <a:ext cx="4572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735" t="727" r="1687" b="1940"/>
          <a:stretch/>
        </p:blipFill>
        <p:spPr bwMode="auto">
          <a:xfrm>
            <a:off x="4572000" y="0"/>
            <a:ext cx="4572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8000193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xmlns=""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317191"/>
            <a:ext cx="8143452" cy="187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16 </a:t>
            </a:r>
            <a:r>
              <a:rPr lang="en-US" sz="2200" dirty="0">
                <a:latin typeface="+mn-lt"/>
              </a:rPr>
              <a:t>deaths per 1000 live births</a:t>
            </a:r>
          </a:p>
          <a:p>
            <a:pPr algn="ctr"/>
            <a:r>
              <a:rPr lang="en-US" sz="2200" dirty="0" smtClean="0">
                <a:latin typeface="+mn-lt"/>
              </a:rPr>
              <a:t>Infant mortality rate (IMR) </a:t>
            </a:r>
            <a:r>
              <a:rPr lang="en-US" sz="2200" dirty="0">
                <a:latin typeface="+mn-lt"/>
              </a:rPr>
              <a:t>= 1</a:t>
            </a:r>
            <a:r>
              <a:rPr lang="en-US" sz="2200" dirty="0" smtClean="0">
                <a:latin typeface="+mn-lt"/>
              </a:rPr>
              <a:t>4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10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083" y="1835221"/>
            <a:ext cx="8731566" cy="3220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492036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9" y="2042573"/>
            <a:ext cx="3047912" cy="232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r>
              <a:rPr lang="en-US" sz="2400" dirty="0" smtClean="0">
                <a:latin typeface="+mn-lt"/>
              </a:rPr>
              <a:t>Hypertension –26%</a:t>
            </a:r>
          </a:p>
          <a:p>
            <a:pPr lvl="0"/>
            <a:r>
              <a:rPr lang="en-US" sz="2400" dirty="0">
                <a:solidFill>
                  <a:prstClr val="black"/>
                </a:solidFill>
                <a:latin typeface="Calibri"/>
              </a:rPr>
              <a:t>Haemorrhage – </a:t>
            </a:r>
            <a:r>
              <a:rPr lang="en-US" sz="2400" dirty="0" smtClean="0">
                <a:solidFill>
                  <a:prstClr val="black"/>
                </a:solidFill>
                <a:latin typeface="Calibri"/>
              </a:rPr>
              <a:t>23%</a:t>
            </a:r>
            <a:endParaRPr lang="en-US" sz="2400" dirty="0" smtClean="0">
              <a:latin typeface="+mn-lt"/>
            </a:endParaRPr>
          </a:p>
          <a:p>
            <a:pPr lvl="0"/>
            <a:r>
              <a:rPr lang="en-US" sz="2400" dirty="0" smtClean="0">
                <a:solidFill>
                  <a:prstClr val="black"/>
                </a:solidFill>
                <a:latin typeface="Calibri"/>
              </a:rPr>
              <a:t>Unsafe </a:t>
            </a:r>
            <a:r>
              <a:rPr lang="en-US" sz="2400" dirty="0">
                <a:solidFill>
                  <a:prstClr val="black"/>
                </a:solidFill>
                <a:latin typeface="Calibri"/>
              </a:rPr>
              <a:t>abortion – </a:t>
            </a:r>
            <a:r>
              <a:rPr lang="en-US" sz="2400" dirty="0" smtClean="0">
                <a:solidFill>
                  <a:prstClr val="black"/>
                </a:solidFill>
                <a:latin typeface="Calibri"/>
              </a:rPr>
              <a:t>10%</a:t>
            </a:r>
            <a:endParaRPr lang="en-US" sz="2400" dirty="0" smtClean="0">
              <a:latin typeface="+mn-lt"/>
            </a:endParaRPr>
          </a:p>
          <a:p>
            <a:pPr lvl="0"/>
            <a:r>
              <a:rPr lang="en-US" sz="2400" dirty="0">
                <a:solidFill>
                  <a:prstClr val="black"/>
                </a:solidFill>
                <a:latin typeface="Calibri"/>
              </a:rPr>
              <a:t>Sepsis – </a:t>
            </a:r>
            <a:r>
              <a:rPr lang="en-US" sz="2400" dirty="0" smtClean="0">
                <a:solidFill>
                  <a:prstClr val="black"/>
                </a:solidFill>
                <a:latin typeface="Calibri"/>
              </a:rPr>
              <a:t>7%</a:t>
            </a:r>
            <a:endParaRPr lang="en-US" sz="2000" i="1"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81155" y="1311333"/>
            <a:ext cx="5699140" cy="37320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541896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xmlns=""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32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65%</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6</a:t>
            </a:r>
            <a:r>
              <a:rPr lang="en-US" sz="2400" dirty="0" smtClean="0">
                <a:solidFill>
                  <a:prstClr val="black"/>
                </a:solidFill>
                <a:latin typeface="+mn-lt"/>
                <a:cs typeface="Calibri" pitchFamily="34" charset="0"/>
              </a:rPr>
              <a:t>%</a:t>
            </a:r>
          </a:p>
          <a:p>
            <a:pPr lvl="0">
              <a:defRPr/>
            </a:pPr>
            <a:r>
              <a:rPr lang="en-US" sz="2400" dirty="0" smtClean="0">
                <a:solidFill>
                  <a:prstClr val="black"/>
                </a:solidFill>
                <a:latin typeface="Calibri"/>
                <a:cs typeface="Calibri" pitchFamily="34" charset="0"/>
              </a:rPr>
              <a:t>Injuries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4%</a:t>
            </a:r>
            <a:endParaRPr lang="en-US" sz="2400" dirty="0">
              <a:solidFill>
                <a:prstClr val="black"/>
              </a:solidFill>
              <a:latin typeface="Calibri"/>
              <a:cs typeface="Calibri" pitchFamily="34" charset="0"/>
            </a:endParaRPr>
          </a:p>
          <a:p>
            <a:pPr>
              <a:defRPr/>
            </a:pPr>
            <a:r>
              <a:rPr lang="en-US" sz="2400" dirty="0" smtClean="0">
                <a:latin typeface="+mn-lt"/>
                <a:cs typeface="Calibri" pitchFamily="34" charset="0"/>
              </a:rPr>
              <a:t>Diarrhoea – 3%</a:t>
            </a: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3571" y="1251734"/>
            <a:ext cx="6270282" cy="4347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574410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6823" y="1163901"/>
            <a:ext cx="7532594" cy="5221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55237" y="280592"/>
            <a:ext cx="7134786" cy="5529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177321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7336" y="1066959"/>
            <a:ext cx="7112001" cy="5466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938242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0594" y="1123381"/>
            <a:ext cx="6865486" cy="54443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139530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4680" y="1207183"/>
            <a:ext cx="7277313" cy="52630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242761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6824" y="1209647"/>
            <a:ext cx="7097246" cy="51911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9456" y="1167810"/>
            <a:ext cx="7107761" cy="50107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197867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0568" y="1212879"/>
            <a:ext cx="7265537" cy="52690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906653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8733" y="1194543"/>
            <a:ext cx="7329207" cy="49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03418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Brazil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3865" y="1348171"/>
            <a:ext cx="7230036" cy="4981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099046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6850" y="1057258"/>
            <a:ext cx="6577160" cy="5507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768938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7224" y="1162050"/>
            <a:ext cx="6832226" cy="5398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79465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0884" y="1038208"/>
            <a:ext cx="6532885" cy="54848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69192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8887" y="1000108"/>
            <a:ext cx="6856879" cy="57261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072953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25538"/>
            <a:ext cx="8229600" cy="5046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PARTIAL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PARTIAL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YES  </a:t>
            </a:r>
            <a:r>
              <a:rPr lang="en-US" sz="2400" dirty="0" smtClean="0"/>
              <a:t>- Rotavirus vaccine</a:t>
            </a:r>
          </a:p>
          <a:p>
            <a:r>
              <a:rPr lang="en-US" sz="2400" b="1" dirty="0" smtClean="0">
                <a:solidFill>
                  <a:srgbClr val="800000"/>
                </a:solidFill>
              </a:rPr>
              <a:t>YES </a:t>
            </a:r>
            <a:r>
              <a:rPr lang="en-US" sz="2400" dirty="0" smtClean="0"/>
              <a:t>- Pneumococcal vaccine</a:t>
            </a:r>
          </a:p>
          <a:p>
            <a:endParaRPr lang="en-US" sz="2000" dirty="0"/>
          </a:p>
        </p:txBody>
      </p:sp>
    </p:spTree>
    <p:extLst>
      <p:ext uri="{BB962C8B-B14F-4D97-AF65-F5344CB8AC3E}">
        <p14:creationId xmlns:p14="http://schemas.microsoft.com/office/powerpoint/2010/main" xmlns=""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81.8 </a:t>
            </a:r>
            <a:r>
              <a:rPr lang="en-US" sz="2200" dirty="0" smtClean="0"/>
              <a:t>(2008)</a:t>
            </a:r>
            <a:endParaRPr lang="en-US" sz="2200" b="1" dirty="0" smtClean="0"/>
          </a:p>
          <a:p>
            <a:pPr>
              <a:spcBef>
                <a:spcPts val="0"/>
              </a:spcBef>
              <a:spcAft>
                <a:spcPts val="600"/>
              </a:spcAft>
              <a:buClr>
                <a:srgbClr val="800000"/>
              </a:buClr>
            </a:pPr>
            <a:r>
              <a:rPr lang="en-US" sz="2200" dirty="0" smtClean="0"/>
              <a:t>National availability of EmOC services:  </a:t>
            </a:r>
            <a:r>
              <a:rPr lang="en-US" sz="2200" dirty="0" smtClean="0">
                <a:solidFill>
                  <a:srgbClr val="800000"/>
                </a:solidFill>
              </a:rPr>
              <a:t>- -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$1,028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a:solidFill>
                  <a:srgbClr val="800000"/>
                </a:solidFill>
              </a:rPr>
              <a:t>7</a:t>
            </a:r>
            <a:r>
              <a:rPr lang="en-US" sz="2200" b="1" dirty="0" smtClean="0">
                <a:solidFill>
                  <a:srgbClr val="800000"/>
                </a:solidFill>
              </a:rPr>
              <a:t>%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dirty="0" smtClean="0">
                <a:solidFill>
                  <a:srgbClr val="800000"/>
                </a:solidFill>
              </a:rPr>
              <a:t>- -</a:t>
            </a:r>
            <a:r>
              <a:rPr lang="en-US" sz="2200" dirty="0" smtClean="0"/>
              <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0</a:t>
            </a:r>
            <a:r>
              <a:rPr lang="en-US" sz="2200" b="1" dirty="0" smtClean="0">
                <a:solidFill>
                  <a:srgbClr val="800000"/>
                </a:solidFill>
              </a:rPr>
              <a:t>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a:t>
            </a:r>
            <a:r>
              <a:rPr lang="en-US" sz="2200" b="1" dirty="0">
                <a:solidFill>
                  <a:srgbClr val="800000"/>
                </a:solidFill>
              </a:rPr>
              <a:t>1</a:t>
            </a:r>
            <a:r>
              <a:rPr lang="en-US" sz="2200" b="1" dirty="0" smtClean="0">
                <a:solidFill>
                  <a:srgbClr val="800000"/>
                </a:solidFill>
              </a:rPr>
              <a:t>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xmlns=""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38008" y="1197033"/>
            <a:ext cx="4305992" cy="535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600" dirty="0" smtClean="0">
                <a:cs typeface="Calibri" pitchFamily="34" charset="0"/>
              </a:rPr>
              <a:t>                 </a:t>
            </a:r>
            <a:r>
              <a:rPr lang="en-US" sz="2600" b="1" dirty="0" smtClean="0">
                <a:cs typeface="Calibri" pitchFamily="34" charset="0"/>
              </a:rPr>
              <a:t>Brazil</a:t>
            </a:r>
          </a:p>
          <a:p>
            <a:pPr>
              <a:spcBef>
                <a:spcPts val="600"/>
              </a:spcBef>
              <a:spcAft>
                <a:spcPts val="600"/>
              </a:spcAft>
              <a:defRPr/>
            </a:pPr>
            <a:r>
              <a:rPr lang="en-US" sz="2600" dirty="0" smtClean="0">
                <a:cs typeface="Calibri" pitchFamily="34" charset="0"/>
              </a:rPr>
              <a:t>The wide bars for many indicators show important </a:t>
            </a:r>
            <a:r>
              <a:rPr lang="en-US" sz="2600" b="1" dirty="0" smtClean="0">
                <a:solidFill>
                  <a:srgbClr val="990033"/>
                </a:solidFill>
                <a:cs typeface="Calibri" pitchFamily="34" charset="0"/>
              </a:rPr>
              <a:t>inequalities in coverage.</a:t>
            </a:r>
            <a:endParaRPr lang="en-US" sz="2600" dirty="0" smtClean="0">
              <a:cs typeface="Calibri" pitchFamily="34" charset="0"/>
            </a:endParaRPr>
          </a:p>
          <a:p>
            <a:pPr>
              <a:spcBef>
                <a:spcPts val="600"/>
              </a:spcBef>
              <a:spcAft>
                <a:spcPts val="600"/>
              </a:spcAft>
              <a:defRPr/>
            </a:pPr>
            <a:r>
              <a:rPr lang="en-US" sz="2600" dirty="0" smtClean="0">
                <a:cs typeface="Calibri" pitchFamily="34" charset="0"/>
              </a:rPr>
              <a:t>Inequality is greatest for antenatal care, careseeking for pneumonia, and skilled birth attendant. </a:t>
            </a:r>
          </a:p>
          <a:p>
            <a:pPr>
              <a:spcBef>
                <a:spcPts val="600"/>
              </a:spcBef>
              <a:spcAft>
                <a:spcPts val="600"/>
              </a:spcAft>
              <a:defRPr/>
            </a:pPr>
            <a:r>
              <a:rPr lang="en-US" sz="2600" dirty="0" smtClean="0">
                <a:cs typeface="Calibri" pitchFamily="34" charset="0"/>
              </a:rPr>
              <a:t>Only ORT for diarrhoea and early breastfeeding show much smaller </a:t>
            </a:r>
            <a:r>
              <a:rPr lang="en-US" sz="2600" b="1" dirty="0" smtClean="0">
                <a:solidFill>
                  <a:schemeClr val="accent2">
                    <a:lumMod val="75000"/>
                  </a:schemeClr>
                </a:solidFill>
                <a:cs typeface="Calibri" pitchFamily="34" charset="0"/>
              </a:rPr>
              <a:t>gaps</a:t>
            </a:r>
            <a:r>
              <a:rPr lang="en-US" sz="2600" dirty="0" smtClean="0">
                <a:cs typeface="Calibri" pitchFamily="34" charset="0"/>
              </a:rPr>
              <a:t> </a:t>
            </a:r>
            <a:r>
              <a:rPr lang="en-US" sz="2600" b="1" dirty="0" smtClean="0">
                <a:solidFill>
                  <a:schemeClr val="accent2">
                    <a:lumMod val="75000"/>
                  </a:schemeClr>
                </a:solidFill>
                <a:cs typeface="Calibri" pitchFamily="34" charset="0"/>
              </a:rPr>
              <a:t>in coverage.</a:t>
            </a:r>
            <a:endParaRPr lang="en-US" sz="26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0218" y="373557"/>
            <a:ext cx="4046254" cy="62181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712634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6725" y="2051334"/>
            <a:ext cx="2911475" cy="43828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p14="http://schemas.microsoft.com/office/powerpoint/2010/main" xmlns=""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Brazil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71232" y="2655411"/>
            <a:ext cx="2091030" cy="135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p14="http://schemas.microsoft.com/office/powerpoint/2010/main" xmlns=""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MoH/MoF,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a:t>Nigeria,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49088" y="5198260"/>
            <a:ext cx="1194912" cy="1688809"/>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13" y="4736059"/>
            <a:ext cx="767157" cy="60885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20" y="3368109"/>
            <a:ext cx="867946" cy="729783"/>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p14="http://schemas.microsoft.com/office/powerpoint/2010/main" xmlns=""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partners/MoH</a:t>
            </a: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p14="http://schemas.microsoft.com/office/powerpoint/2010/main" xmlns=""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p14="http://schemas.microsoft.com/office/powerpoint/2010/main" xmlns=""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xmlns="" val="215048872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Brazil </a:t>
            </a:r>
            <a:endParaRPr lang="en-US" sz="4600" dirty="0"/>
          </a:p>
        </p:txBody>
      </p:sp>
    </p:spTree>
    <p:extLst>
      <p:ext uri="{BB962C8B-B14F-4D97-AF65-F5344CB8AC3E}">
        <p14:creationId xmlns:p14="http://schemas.microsoft.com/office/powerpoint/2010/main" xmlns="" val="102071325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02987" y="1695450"/>
            <a:ext cx="5897963" cy="4880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580646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1631" y="1626443"/>
            <a:ext cx="6062669" cy="50359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654499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7901" y="1338546"/>
            <a:ext cx="7370872" cy="4927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31760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9548" y="1296184"/>
            <a:ext cx="7267575" cy="4861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357238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xmlns=""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xmlns=""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12549</TotalTime>
  <Words>3833</Words>
  <Application>Microsoft Office PowerPoint</Application>
  <PresentationFormat>On-screen Show (4:3)</PresentationFormat>
  <Paragraphs>366</Paragraphs>
  <Slides>51</Slides>
  <Notes>50</Notes>
  <HiddenSlides>3</HiddenSlides>
  <MMClips>0</MMClips>
  <ScaleCrop>false</ScaleCrop>
  <HeadingPairs>
    <vt:vector size="4" baseType="variant">
      <vt:variant>
        <vt:lpstr>Theme</vt:lpstr>
      </vt:variant>
      <vt:variant>
        <vt:i4>4</vt:i4>
      </vt:variant>
      <vt:variant>
        <vt:lpstr>Slide Titles</vt:lpstr>
      </vt:variant>
      <vt:variant>
        <vt:i4>51</vt:i4>
      </vt:variant>
    </vt:vector>
  </HeadingPairs>
  <TitlesOfParts>
    <vt:vector size="55" baseType="lpstr">
      <vt:lpstr>Office Theme</vt:lpstr>
      <vt:lpstr>Default Design</vt:lpstr>
      <vt:lpstr>1_Default Design</vt:lpstr>
      <vt:lpstr>2_Default Design</vt:lpstr>
      <vt:lpstr>Countdown to 2015:  Brazil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lpstr>Optional additional slides  Equity profiles  Brazil </vt:lpstr>
      <vt:lpstr>Slide 48</vt:lpstr>
      <vt:lpstr>Slide 49</vt:lpstr>
      <vt:lpstr>Slide 50</vt:lpstr>
      <vt:lpstr>Slide 51</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Nancy Terreri</cp:lastModifiedBy>
  <cp:revision>742</cp:revision>
  <cp:lastPrinted>2012-06-12T19:26:24Z</cp:lastPrinted>
  <dcterms:created xsi:type="dcterms:W3CDTF">2008-01-10T17:37:13Z</dcterms:created>
  <dcterms:modified xsi:type="dcterms:W3CDTF">2013-02-19T04:25:17Z</dcterms:modified>
</cp:coreProperties>
</file>