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563" r:id="rId2"/>
    <p:sldMasterId id="2147484593" r:id="rId3"/>
    <p:sldMasterId id="2147484623" r:id="rId4"/>
  </p:sldMasterIdLst>
  <p:notesMasterIdLst>
    <p:notesMasterId r:id="rId56"/>
  </p:notesMasterIdLst>
  <p:handoutMasterIdLst>
    <p:handoutMasterId r:id="rId57"/>
  </p:handoutMasterIdLst>
  <p:sldIdLst>
    <p:sldId id="349" r:id="rId5"/>
    <p:sldId id="451" r:id="rId6"/>
    <p:sldId id="519" r:id="rId7"/>
    <p:sldId id="431" r:id="rId8"/>
    <p:sldId id="435" r:id="rId9"/>
    <p:sldId id="496" r:id="rId10"/>
    <p:sldId id="464" r:id="rId11"/>
    <p:sldId id="521" r:id="rId12"/>
    <p:sldId id="513" r:id="rId13"/>
    <p:sldId id="523" r:id="rId14"/>
    <p:sldId id="517" r:id="rId15"/>
    <p:sldId id="444" r:id="rId16"/>
    <p:sldId id="522" r:id="rId17"/>
    <p:sldId id="390" r:id="rId18"/>
    <p:sldId id="540" r:id="rId19"/>
    <p:sldId id="518" r:id="rId20"/>
    <p:sldId id="500" r:id="rId21"/>
    <p:sldId id="413" r:id="rId22"/>
    <p:sldId id="533" r:id="rId23"/>
    <p:sldId id="417" r:id="rId24"/>
    <p:sldId id="478" r:id="rId25"/>
    <p:sldId id="414" r:id="rId26"/>
    <p:sldId id="480" r:id="rId27"/>
    <p:sldId id="481" r:id="rId28"/>
    <p:sldId id="482" r:id="rId29"/>
    <p:sldId id="484" r:id="rId30"/>
    <p:sldId id="483" r:id="rId31"/>
    <p:sldId id="485" r:id="rId32"/>
    <p:sldId id="489" r:id="rId33"/>
    <p:sldId id="418" r:id="rId34"/>
    <p:sldId id="488" r:id="rId35"/>
    <p:sldId id="487" r:id="rId36"/>
    <p:sldId id="490" r:id="rId37"/>
    <p:sldId id="491" r:id="rId38"/>
    <p:sldId id="492" r:id="rId39"/>
    <p:sldId id="493" r:id="rId40"/>
    <p:sldId id="416" r:id="rId41"/>
    <p:sldId id="436" r:id="rId42"/>
    <p:sldId id="527" r:id="rId43"/>
    <p:sldId id="528" r:id="rId44"/>
    <p:sldId id="530" r:id="rId45"/>
    <p:sldId id="529" r:id="rId46"/>
    <p:sldId id="531" r:id="rId47"/>
    <p:sldId id="525" r:id="rId48"/>
    <p:sldId id="524" r:id="rId49"/>
    <p:sldId id="511" r:id="rId50"/>
    <p:sldId id="541" r:id="rId51"/>
    <p:sldId id="539" r:id="rId52"/>
    <p:sldId id="536" r:id="rId53"/>
    <p:sldId id="537" r:id="rId54"/>
    <p:sldId id="538"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72167" autoAdjust="0"/>
  </p:normalViewPr>
  <p:slideViewPr>
    <p:cSldViewPr snapToGrid="0">
      <p:cViewPr>
        <p:scale>
          <a:sx n="50" d="100"/>
          <a:sy n="50" d="100"/>
        </p:scale>
        <p:origin x="-1554" y="-216"/>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174"/>
    </p:cViewPr>
  </p:notesTextViewPr>
  <p:sorterViewPr>
    <p:cViewPr>
      <p:scale>
        <a:sx n="90" d="100"/>
        <a:sy n="90" d="100"/>
      </p:scale>
      <p:origin x="0" y="8568"/>
    </p:cViewPr>
  </p:sorterViewPr>
  <p:notesViewPr>
    <p:cSldViewPr snapToGrid="0">
      <p:cViewPr varScale="1">
        <p:scale>
          <a:sx n="44" d="100"/>
          <a:sy n="44" d="100"/>
        </p:scale>
        <p:origin x="-2030" y="-8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80CEF-5883-464F-B9E6-AE2398A2F7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78D4EC-A3C3-4462-9707-D93770A2C405}">
      <dgm:prSet phldrT="[Text]" custT="1"/>
      <dgm:spPr>
        <a:solidFill>
          <a:schemeClr val="accent5">
            <a:lumMod val="50000"/>
          </a:schemeClr>
        </a:solidFill>
      </dgm:spPr>
      <dgm:t>
        <a:bodyPr/>
        <a:lstStyle/>
        <a:p>
          <a:r>
            <a:rPr lang="en-US" sz="2400" dirty="0" smtClean="0"/>
            <a:t>Data used for action</a:t>
          </a:r>
          <a:endParaRPr lang="en-US" sz="2400" dirty="0"/>
        </a:p>
      </dgm:t>
    </dgm:pt>
    <dgm:pt modelId="{E5521254-7693-4ED3-AFDE-171DA18CBDBC}" type="parTrans" cxnId="{91FB422E-C69B-4A58-9F3D-5012EE852B78}">
      <dgm:prSet/>
      <dgm:spPr/>
      <dgm:t>
        <a:bodyPr/>
        <a:lstStyle/>
        <a:p>
          <a:endParaRPr lang="en-US"/>
        </a:p>
      </dgm:t>
    </dgm:pt>
    <dgm:pt modelId="{ECB23DF5-4C69-4723-B7A2-B83A89E13E88}" type="sibTrans" cxnId="{91FB422E-C69B-4A58-9F3D-5012EE852B78}">
      <dgm:prSet/>
      <dgm:spPr/>
      <dgm:t>
        <a:bodyPr/>
        <a:lstStyle/>
        <a:p>
          <a:endParaRPr lang="en-US"/>
        </a:p>
      </dgm:t>
    </dgm:pt>
    <dgm:pt modelId="{F9359F32-4803-4AE5-A315-EE402598BBC7}">
      <dgm:prSet phldrT="[Text]" custT="1"/>
      <dgm:spPr>
        <a:solidFill>
          <a:schemeClr val="accent1">
            <a:lumMod val="40000"/>
            <a:lumOff val="60000"/>
            <a:alpha val="90000"/>
          </a:schemeClr>
        </a:solidFill>
      </dgm:spPr>
      <dgm:t>
        <a:bodyPr/>
        <a:lstStyle/>
        <a:p>
          <a:r>
            <a:rPr lang="en-US" sz="2200" dirty="0" smtClean="0"/>
            <a:t>Promote use of evidence and national or subnational data in decision making</a:t>
          </a:r>
          <a:endParaRPr lang="en-US" sz="1800" dirty="0"/>
        </a:p>
      </dgm:t>
    </dgm:pt>
    <dgm:pt modelId="{0B9E4633-1481-4695-8AC0-33E38EBDF267}" type="parTrans" cxnId="{329995B3-4988-4B56-8100-5D820A058763}">
      <dgm:prSet/>
      <dgm:spPr/>
      <dgm:t>
        <a:bodyPr/>
        <a:lstStyle/>
        <a:p>
          <a:endParaRPr lang="en-US"/>
        </a:p>
      </dgm:t>
    </dgm:pt>
    <dgm:pt modelId="{CC03C0FA-740F-43DD-8140-AB5A7DE946D2}" type="sibTrans" cxnId="{329995B3-4988-4B56-8100-5D820A058763}">
      <dgm:prSet/>
      <dgm:spPr/>
      <dgm:t>
        <a:bodyPr/>
        <a:lstStyle/>
        <a:p>
          <a:endParaRPr lang="en-US"/>
        </a:p>
      </dgm:t>
    </dgm:pt>
    <dgm:pt modelId="{41AE269C-3FB5-4BD5-94AA-32359BBD332D}">
      <dgm:prSet phldrT="[Text]" custT="1"/>
      <dgm:spPr>
        <a:solidFill>
          <a:srgbClr val="800000"/>
        </a:solidFill>
      </dgm:spPr>
      <dgm:t>
        <a:bodyPr/>
        <a:lstStyle/>
        <a:p>
          <a:r>
            <a:rPr lang="en-US" sz="2400" dirty="0" smtClean="0"/>
            <a:t>Resources maximised</a:t>
          </a:r>
          <a:endParaRPr lang="en-US" sz="2400" dirty="0"/>
        </a:p>
      </dgm:t>
    </dgm:pt>
    <dgm:pt modelId="{383E9044-DF07-4F5F-8949-5F1C3509E6B3}" type="parTrans" cxnId="{13D274D6-BD6E-47BC-8862-7684695105BE}">
      <dgm:prSet/>
      <dgm:spPr/>
      <dgm:t>
        <a:bodyPr/>
        <a:lstStyle/>
        <a:p>
          <a:endParaRPr lang="en-US"/>
        </a:p>
      </dgm:t>
    </dgm:pt>
    <dgm:pt modelId="{9E6D8BD8-AC98-4CCD-AA88-0F16B40A75B0}" type="sibTrans" cxnId="{13D274D6-BD6E-47BC-8862-7684695105BE}">
      <dgm:prSet/>
      <dgm:spPr/>
      <dgm:t>
        <a:bodyPr/>
        <a:lstStyle/>
        <a:p>
          <a:endParaRPr lang="en-US"/>
        </a:p>
      </dgm:t>
    </dgm:pt>
    <dgm:pt modelId="{56A3AF78-EEDB-4AFF-B83D-03D853990410}">
      <dgm:prSet phldrT="[Text]" custT="1"/>
      <dgm:spPr>
        <a:solidFill>
          <a:schemeClr val="accent1">
            <a:lumMod val="40000"/>
            <a:lumOff val="60000"/>
            <a:alpha val="90000"/>
          </a:schemeClr>
        </a:solidFill>
      </dgm:spPr>
      <dgm:t>
        <a:bodyPr/>
        <a:lstStyle/>
        <a:p>
          <a:r>
            <a:rPr lang="en-US" sz="2200" dirty="0" smtClean="0"/>
            <a:t>Assess current domestic &amp; external resources for RMNCH</a:t>
          </a:r>
          <a:endParaRPr lang="en-US" sz="2200" dirty="0"/>
        </a:p>
      </dgm:t>
    </dgm:pt>
    <dgm:pt modelId="{9CC45AC6-28A9-47B3-9F9D-F6DC5A5B081F}" type="parTrans" cxnId="{5125F975-0CCA-4DAE-AF85-96C3E11EAE16}">
      <dgm:prSet/>
      <dgm:spPr/>
      <dgm:t>
        <a:bodyPr/>
        <a:lstStyle/>
        <a:p>
          <a:endParaRPr lang="en-US"/>
        </a:p>
      </dgm:t>
    </dgm:pt>
    <dgm:pt modelId="{007B22BA-9471-4470-8E5F-91662E4E3E3A}" type="sibTrans" cxnId="{5125F975-0CCA-4DAE-AF85-96C3E11EAE16}">
      <dgm:prSet/>
      <dgm:spPr/>
      <dgm:t>
        <a:bodyPr/>
        <a:lstStyle/>
        <a:p>
          <a:endParaRPr lang="en-US"/>
        </a:p>
      </dgm:t>
    </dgm:pt>
    <dgm:pt modelId="{A3E2F16F-BAE5-439B-9440-91C378C6CD71}">
      <dgm:prSet phldrT="[Text]" custT="1"/>
      <dgm:spPr>
        <a:solidFill>
          <a:srgbClr val="336600"/>
        </a:solidFill>
      </dgm:spPr>
      <dgm:t>
        <a:bodyPr/>
        <a:lstStyle/>
        <a:p>
          <a:r>
            <a:rPr lang="en-US" sz="2400" dirty="0" smtClean="0"/>
            <a:t>Health outcomes improved</a:t>
          </a:r>
          <a:endParaRPr lang="en-US" sz="2400" dirty="0"/>
        </a:p>
      </dgm:t>
    </dgm:pt>
    <dgm:pt modelId="{A5710774-32C4-4B44-9682-4B540559309D}" type="parTrans" cxnId="{50229526-AA06-47C5-9A72-032CD423CF06}">
      <dgm:prSet/>
      <dgm:spPr/>
      <dgm:t>
        <a:bodyPr/>
        <a:lstStyle/>
        <a:p>
          <a:endParaRPr lang="en-US"/>
        </a:p>
      </dgm:t>
    </dgm:pt>
    <dgm:pt modelId="{6E713692-A07A-4416-A2EF-F9FD0CDBE374}" type="sibTrans" cxnId="{50229526-AA06-47C5-9A72-032CD423CF06}">
      <dgm:prSet/>
      <dgm:spPr/>
      <dgm:t>
        <a:bodyPr/>
        <a:lstStyle/>
        <a:p>
          <a:endParaRPr lang="en-US"/>
        </a:p>
      </dgm:t>
    </dgm:pt>
    <dgm:pt modelId="{4FEE9EEF-E64E-42FC-B430-7665C4CC109D}">
      <dgm:prSet phldrT="[Text]" custT="1"/>
      <dgm:spPr>
        <a:solidFill>
          <a:schemeClr val="accent1">
            <a:lumMod val="40000"/>
            <a:lumOff val="60000"/>
            <a:alpha val="90000"/>
          </a:schemeClr>
        </a:solidFill>
      </dgm:spPr>
      <dgm:t>
        <a:bodyPr/>
        <a:lstStyle/>
        <a:p>
          <a:r>
            <a:rPr lang="en-US" sz="2200" dirty="0" smtClean="0"/>
            <a:t>Increase advocacy for accelerated improvements for  the health of women, newborns &amp; children, </a:t>
          </a:r>
          <a:endParaRPr lang="en-US" sz="2200" dirty="0"/>
        </a:p>
      </dgm:t>
    </dgm:pt>
    <dgm:pt modelId="{56111D22-D342-4441-A08F-AAE63D0FEE65}" type="parTrans" cxnId="{876A18BE-3DC4-474C-947C-BC27D5C85F61}">
      <dgm:prSet/>
      <dgm:spPr/>
      <dgm:t>
        <a:bodyPr/>
        <a:lstStyle/>
        <a:p>
          <a:endParaRPr lang="en-US"/>
        </a:p>
      </dgm:t>
    </dgm:pt>
    <dgm:pt modelId="{23A2371C-9D1D-46CE-89AA-C0D92E600033}" type="sibTrans" cxnId="{876A18BE-3DC4-474C-947C-BC27D5C85F61}">
      <dgm:prSet/>
      <dgm:spPr/>
      <dgm:t>
        <a:bodyPr/>
        <a:lstStyle/>
        <a:p>
          <a:endParaRPr lang="en-US"/>
        </a:p>
      </dgm:t>
    </dgm:pt>
    <dgm:pt modelId="{B622E6C9-BCDA-4B29-81D9-B9F641CF18B4}">
      <dgm:prSet phldrT="[Text]" custT="1"/>
      <dgm:spPr>
        <a:solidFill>
          <a:schemeClr val="accent1">
            <a:lumMod val="40000"/>
            <a:lumOff val="60000"/>
            <a:alpha val="90000"/>
          </a:schemeClr>
        </a:solidFill>
      </dgm:spPr>
      <dgm:t>
        <a:bodyPr/>
        <a:lstStyle/>
        <a:p>
          <a:r>
            <a:rPr lang="en-US" sz="2200" dirty="0" smtClean="0"/>
            <a:t>Highlight priorities for strengthening national data systems</a:t>
          </a:r>
          <a:endParaRPr lang="en-US" sz="2200" dirty="0"/>
        </a:p>
      </dgm:t>
    </dgm:pt>
    <dgm:pt modelId="{9FE1A78A-083C-41BD-B125-0C7D1F23AABC}" type="parTrans" cxnId="{B01A604E-C647-4FB6-A4A3-BA7B5135743C}">
      <dgm:prSet/>
      <dgm:spPr/>
      <dgm:t>
        <a:bodyPr/>
        <a:lstStyle/>
        <a:p>
          <a:endParaRPr lang="en-GB"/>
        </a:p>
      </dgm:t>
    </dgm:pt>
    <dgm:pt modelId="{7F9E89C4-BBC0-4045-B5F4-41269CB8ED14}" type="sibTrans" cxnId="{B01A604E-C647-4FB6-A4A3-BA7B5135743C}">
      <dgm:prSet/>
      <dgm:spPr/>
      <dgm:t>
        <a:bodyPr/>
        <a:lstStyle/>
        <a:p>
          <a:endParaRPr lang="en-GB"/>
        </a:p>
      </dgm:t>
    </dgm:pt>
    <dgm:pt modelId="{A2037D75-35E8-4FA3-A461-762CCC110FB2}">
      <dgm:prSet phldrT="[Text]" custT="1"/>
      <dgm:spPr>
        <a:solidFill>
          <a:schemeClr val="accent1">
            <a:lumMod val="40000"/>
            <a:lumOff val="60000"/>
            <a:alpha val="90000"/>
          </a:schemeClr>
        </a:solidFill>
      </dgm:spPr>
      <dgm:t>
        <a:bodyPr/>
        <a:lstStyle/>
        <a:p>
          <a:r>
            <a:rPr lang="en-US" sz="2200" dirty="0" smtClean="0"/>
            <a:t>Promote more efficient and equitable use of resources</a:t>
          </a:r>
          <a:endParaRPr lang="en-US" sz="2200" dirty="0"/>
        </a:p>
      </dgm:t>
    </dgm:pt>
    <dgm:pt modelId="{E6F063A9-19DB-4DF6-9084-17B9CFB89924}" type="parTrans" cxnId="{010D1EDA-B4A8-45DC-A4C5-59CA86EF74C9}">
      <dgm:prSet/>
      <dgm:spPr/>
      <dgm:t>
        <a:bodyPr/>
        <a:lstStyle/>
        <a:p>
          <a:endParaRPr lang="en-GB"/>
        </a:p>
      </dgm:t>
    </dgm:pt>
    <dgm:pt modelId="{88BBE0A9-480F-4DE9-B056-14135066773F}" type="sibTrans" cxnId="{010D1EDA-B4A8-45DC-A4C5-59CA86EF74C9}">
      <dgm:prSet/>
      <dgm:spPr/>
      <dgm:t>
        <a:bodyPr/>
        <a:lstStyle/>
        <a:p>
          <a:endParaRPr lang="en-GB"/>
        </a:p>
      </dgm:t>
    </dgm:pt>
    <dgm:pt modelId="{0DCAA919-4AA8-487B-A511-5410C515111E}">
      <dgm:prSet phldrT="[Text]" custT="1"/>
      <dgm:spPr>
        <a:solidFill>
          <a:schemeClr val="accent1">
            <a:lumMod val="40000"/>
            <a:lumOff val="60000"/>
            <a:alpha val="90000"/>
          </a:schemeClr>
        </a:solidFill>
      </dgm:spPr>
      <dgm:t>
        <a:bodyPr/>
        <a:lstStyle/>
        <a:p>
          <a:r>
            <a:rPr lang="en-US" sz="2200" dirty="0" smtClean="0"/>
            <a:t>Increase public &amp; politicians awareness of RMNCH needs</a:t>
          </a:r>
          <a:endParaRPr lang="en-US" sz="2200" dirty="0"/>
        </a:p>
      </dgm:t>
    </dgm:pt>
    <dgm:pt modelId="{89E691CB-06C2-44F9-BC0A-965F11265CE4}" type="parTrans" cxnId="{43CC22D4-3984-4558-A3CD-8A8B43E348D4}">
      <dgm:prSet/>
      <dgm:spPr/>
      <dgm:t>
        <a:bodyPr/>
        <a:lstStyle/>
        <a:p>
          <a:endParaRPr lang="en-US"/>
        </a:p>
      </dgm:t>
    </dgm:pt>
    <dgm:pt modelId="{4C048779-B1AA-4E88-8C80-CDC02647DC5A}" type="sibTrans" cxnId="{43CC22D4-3984-4558-A3CD-8A8B43E348D4}">
      <dgm:prSet/>
      <dgm:spPr/>
      <dgm:t>
        <a:bodyPr/>
        <a:lstStyle/>
        <a:p>
          <a:endParaRPr lang="en-US"/>
        </a:p>
      </dgm:t>
    </dgm:pt>
    <dgm:pt modelId="{1258CA35-A0BF-4B50-9D25-A2246C4FC49D}">
      <dgm:prSet phldrT="[Text]" custT="1"/>
      <dgm:spPr>
        <a:solidFill>
          <a:schemeClr val="accent1">
            <a:lumMod val="40000"/>
            <a:lumOff val="60000"/>
            <a:alpha val="90000"/>
          </a:schemeClr>
        </a:solidFill>
      </dgm:spPr>
      <dgm:t>
        <a:bodyPr/>
        <a:lstStyle/>
        <a:p>
          <a:r>
            <a:rPr lang="en-US" sz="2200" dirty="0" smtClean="0"/>
            <a:t>Links resources used with outcomes obtained</a:t>
          </a:r>
          <a:endParaRPr lang="en-US" sz="2200" dirty="0"/>
        </a:p>
      </dgm:t>
    </dgm:pt>
    <dgm:pt modelId="{BDF80A1B-7AE9-47E2-84AF-A9EF7CCAEB4A}" type="parTrans" cxnId="{098776C5-E38D-475A-A934-3F6DF59FA59F}">
      <dgm:prSet/>
      <dgm:spPr/>
      <dgm:t>
        <a:bodyPr/>
        <a:lstStyle/>
        <a:p>
          <a:endParaRPr lang="en-US"/>
        </a:p>
      </dgm:t>
    </dgm:pt>
    <dgm:pt modelId="{84CB92A2-8BA8-4EFC-A25E-289972AC5D1D}" type="sibTrans" cxnId="{098776C5-E38D-475A-A934-3F6DF59FA59F}">
      <dgm:prSet/>
      <dgm:spPr/>
      <dgm:t>
        <a:bodyPr/>
        <a:lstStyle/>
        <a:p>
          <a:endParaRPr lang="en-US"/>
        </a:p>
      </dgm:t>
    </dgm:pt>
    <dgm:pt modelId="{99EEFADE-0039-4D44-AA02-10E02FD5CF5E}">
      <dgm:prSet phldrT="[Text]" custT="1"/>
      <dgm:spPr>
        <a:solidFill>
          <a:schemeClr val="accent1">
            <a:lumMod val="40000"/>
            <a:lumOff val="60000"/>
            <a:alpha val="90000"/>
          </a:schemeClr>
        </a:solidFill>
      </dgm:spPr>
      <dgm:t>
        <a:bodyPr/>
        <a:lstStyle/>
        <a:p>
          <a:r>
            <a:rPr lang="en-US" sz="2200" dirty="0" smtClean="0"/>
            <a:t>Accountability mechanism, especially  to reach the poorest</a:t>
          </a:r>
          <a:endParaRPr lang="en-US" sz="2200" dirty="0"/>
        </a:p>
      </dgm:t>
    </dgm:pt>
    <dgm:pt modelId="{2555799F-1F76-4CA5-8913-A6CE8D3590BF}" type="parTrans" cxnId="{ED27B62A-E86A-40F6-996E-B0520781AD98}">
      <dgm:prSet/>
      <dgm:spPr/>
      <dgm:t>
        <a:bodyPr/>
        <a:lstStyle/>
        <a:p>
          <a:endParaRPr lang="en-US"/>
        </a:p>
      </dgm:t>
    </dgm:pt>
    <dgm:pt modelId="{456A486D-2E89-4C2E-A4B9-1AE57A32A243}" type="sibTrans" cxnId="{ED27B62A-E86A-40F6-996E-B0520781AD98}">
      <dgm:prSet/>
      <dgm:spPr/>
      <dgm:t>
        <a:bodyPr/>
        <a:lstStyle/>
        <a:p>
          <a:endParaRPr lang="en-US"/>
        </a:p>
      </dgm:t>
    </dgm:pt>
    <dgm:pt modelId="{4F3E8D16-A745-4BC5-857C-5D9FBB384794}" type="pres">
      <dgm:prSet presAssocID="{E4E80CEF-5883-464F-B9E6-AE2398A2F7CF}" presName="Name0" presStyleCnt="0">
        <dgm:presLayoutVars>
          <dgm:dir/>
          <dgm:animLvl val="lvl"/>
          <dgm:resizeHandles val="exact"/>
        </dgm:presLayoutVars>
      </dgm:prSet>
      <dgm:spPr/>
      <dgm:t>
        <a:bodyPr/>
        <a:lstStyle/>
        <a:p>
          <a:endParaRPr lang="en-US"/>
        </a:p>
      </dgm:t>
    </dgm:pt>
    <dgm:pt modelId="{2337D376-2FBC-4DD3-93F8-0277B16F79AE}" type="pres">
      <dgm:prSet presAssocID="{6578D4EC-A3C3-4462-9707-D93770A2C405}" presName="linNode" presStyleCnt="0"/>
      <dgm:spPr/>
    </dgm:pt>
    <dgm:pt modelId="{ADA4FD8D-B74D-416E-8592-A2AA35BC8340}" type="pres">
      <dgm:prSet presAssocID="{6578D4EC-A3C3-4462-9707-D93770A2C405}" presName="parentText" presStyleLbl="node1" presStyleIdx="0" presStyleCnt="3" custScaleX="77262" custLinFactNeighborX="-1441" custLinFactNeighborY="-5442">
        <dgm:presLayoutVars>
          <dgm:chMax val="1"/>
          <dgm:bulletEnabled val="1"/>
        </dgm:presLayoutVars>
      </dgm:prSet>
      <dgm:spPr/>
      <dgm:t>
        <a:bodyPr/>
        <a:lstStyle/>
        <a:p>
          <a:endParaRPr lang="en-US"/>
        </a:p>
      </dgm:t>
    </dgm:pt>
    <dgm:pt modelId="{7BBEE8E7-716C-40A5-88B3-138049095150}" type="pres">
      <dgm:prSet presAssocID="{6578D4EC-A3C3-4462-9707-D93770A2C405}" presName="descendantText" presStyleLbl="alignAccFollowNode1" presStyleIdx="0" presStyleCnt="3" custScaleX="112900" custScaleY="334820">
        <dgm:presLayoutVars>
          <dgm:bulletEnabled val="1"/>
        </dgm:presLayoutVars>
      </dgm:prSet>
      <dgm:spPr/>
      <dgm:t>
        <a:bodyPr/>
        <a:lstStyle/>
        <a:p>
          <a:endParaRPr lang="en-US"/>
        </a:p>
      </dgm:t>
    </dgm:pt>
    <dgm:pt modelId="{6BCE3389-68F8-4B4B-8356-22FDBE55E1D9}" type="pres">
      <dgm:prSet presAssocID="{ECB23DF5-4C69-4723-B7A2-B83A89E13E88}" presName="sp" presStyleCnt="0"/>
      <dgm:spPr/>
    </dgm:pt>
    <dgm:pt modelId="{B7E1152D-F03E-4AFF-8154-21FB1DFBD8D2}" type="pres">
      <dgm:prSet presAssocID="{41AE269C-3FB5-4BD5-94AA-32359BBD332D}" presName="linNode" presStyleCnt="0"/>
      <dgm:spPr/>
    </dgm:pt>
    <dgm:pt modelId="{49CB0E25-2104-43EE-A1DF-070604B175D5}" type="pres">
      <dgm:prSet presAssocID="{41AE269C-3FB5-4BD5-94AA-32359BBD332D}" presName="parentText" presStyleLbl="node1" presStyleIdx="1" presStyleCnt="3" custScaleX="77262">
        <dgm:presLayoutVars>
          <dgm:chMax val="1"/>
          <dgm:bulletEnabled val="1"/>
        </dgm:presLayoutVars>
      </dgm:prSet>
      <dgm:spPr/>
      <dgm:t>
        <a:bodyPr/>
        <a:lstStyle/>
        <a:p>
          <a:endParaRPr lang="en-US"/>
        </a:p>
      </dgm:t>
    </dgm:pt>
    <dgm:pt modelId="{E4343359-0BCE-46B8-BC22-1894FB61820B}" type="pres">
      <dgm:prSet presAssocID="{41AE269C-3FB5-4BD5-94AA-32359BBD332D}" presName="descendantText" presStyleLbl="alignAccFollowNode1" presStyleIdx="1" presStyleCnt="3" custScaleX="112900" custScaleY="293835">
        <dgm:presLayoutVars>
          <dgm:bulletEnabled val="1"/>
        </dgm:presLayoutVars>
      </dgm:prSet>
      <dgm:spPr/>
      <dgm:t>
        <a:bodyPr/>
        <a:lstStyle/>
        <a:p>
          <a:endParaRPr lang="en-US"/>
        </a:p>
      </dgm:t>
    </dgm:pt>
    <dgm:pt modelId="{642ED656-0DA7-4BB5-8159-B5421FAD3130}" type="pres">
      <dgm:prSet presAssocID="{9E6D8BD8-AC98-4CCD-AA88-0F16B40A75B0}" presName="sp" presStyleCnt="0"/>
      <dgm:spPr/>
    </dgm:pt>
    <dgm:pt modelId="{59A730E8-C597-4174-A3C9-F9B0E6F528BB}" type="pres">
      <dgm:prSet presAssocID="{A3E2F16F-BAE5-439B-9440-91C378C6CD71}" presName="linNode" presStyleCnt="0"/>
      <dgm:spPr/>
    </dgm:pt>
    <dgm:pt modelId="{3954B31B-8134-4DB8-B121-680B632A1BA0}" type="pres">
      <dgm:prSet presAssocID="{A3E2F16F-BAE5-439B-9440-91C378C6CD71}" presName="parentText" presStyleLbl="node1" presStyleIdx="2" presStyleCnt="3" custScaleX="77262" custLinFactNeighborX="-1806">
        <dgm:presLayoutVars>
          <dgm:chMax val="1"/>
          <dgm:bulletEnabled val="1"/>
        </dgm:presLayoutVars>
      </dgm:prSet>
      <dgm:spPr/>
      <dgm:t>
        <a:bodyPr/>
        <a:lstStyle/>
        <a:p>
          <a:endParaRPr lang="en-US"/>
        </a:p>
      </dgm:t>
    </dgm:pt>
    <dgm:pt modelId="{0B457A84-0910-40B0-A332-3BC6A5533D6E}" type="pres">
      <dgm:prSet presAssocID="{A3E2F16F-BAE5-439B-9440-91C378C6CD71}" presName="descendantText" presStyleLbl="alignAccFollowNode1" presStyleIdx="2" presStyleCnt="3" custScaleX="112900" custScaleY="289576">
        <dgm:presLayoutVars>
          <dgm:bulletEnabled val="1"/>
        </dgm:presLayoutVars>
      </dgm:prSet>
      <dgm:spPr/>
      <dgm:t>
        <a:bodyPr/>
        <a:lstStyle/>
        <a:p>
          <a:endParaRPr lang="en-US"/>
        </a:p>
      </dgm:t>
    </dgm:pt>
  </dgm:ptLst>
  <dgm:cxnLst>
    <dgm:cxn modelId="{91FB422E-C69B-4A58-9F3D-5012EE852B78}" srcId="{E4E80CEF-5883-464F-B9E6-AE2398A2F7CF}" destId="{6578D4EC-A3C3-4462-9707-D93770A2C405}" srcOrd="0" destOrd="0" parTransId="{E5521254-7693-4ED3-AFDE-171DA18CBDBC}" sibTransId="{ECB23DF5-4C69-4723-B7A2-B83A89E13E88}"/>
    <dgm:cxn modelId="{ED27B62A-E86A-40F6-996E-B0520781AD98}" srcId="{A3E2F16F-BAE5-439B-9440-91C378C6CD71}" destId="{99EEFADE-0039-4D44-AA02-10E02FD5CF5E}" srcOrd="1" destOrd="0" parTransId="{2555799F-1F76-4CA5-8913-A6CE8D3590BF}" sibTransId="{456A486D-2E89-4C2E-A4B9-1AE57A32A243}"/>
    <dgm:cxn modelId="{7CA63526-7C49-46C0-BCA7-A052B021D939}" type="presOf" srcId="{0DCAA919-4AA8-487B-A511-5410C515111E}" destId="{7BBEE8E7-716C-40A5-88B3-138049095150}" srcOrd="0" destOrd="1" presId="urn:microsoft.com/office/officeart/2005/8/layout/vList5"/>
    <dgm:cxn modelId="{13D274D6-BD6E-47BC-8862-7684695105BE}" srcId="{E4E80CEF-5883-464F-B9E6-AE2398A2F7CF}" destId="{41AE269C-3FB5-4BD5-94AA-32359BBD332D}" srcOrd="1" destOrd="0" parTransId="{383E9044-DF07-4F5F-8949-5F1C3509E6B3}" sibTransId="{9E6D8BD8-AC98-4CCD-AA88-0F16B40A75B0}"/>
    <dgm:cxn modelId="{43CC22D4-3984-4558-A3CD-8A8B43E348D4}" srcId="{6578D4EC-A3C3-4462-9707-D93770A2C405}" destId="{0DCAA919-4AA8-487B-A511-5410C515111E}" srcOrd="1" destOrd="0" parTransId="{89E691CB-06C2-44F9-BC0A-965F11265CE4}" sibTransId="{4C048779-B1AA-4E88-8C80-CDC02647DC5A}"/>
    <dgm:cxn modelId="{444F4812-941A-437C-9420-5A7D430FE5E7}" type="presOf" srcId="{41AE269C-3FB5-4BD5-94AA-32359BBD332D}" destId="{49CB0E25-2104-43EE-A1DF-070604B175D5}" srcOrd="0" destOrd="0" presId="urn:microsoft.com/office/officeart/2005/8/layout/vList5"/>
    <dgm:cxn modelId="{F69D2897-ABEF-4632-8649-E82098E94D6E}" type="presOf" srcId="{A3E2F16F-BAE5-439B-9440-91C378C6CD71}" destId="{3954B31B-8134-4DB8-B121-680B632A1BA0}" srcOrd="0" destOrd="0" presId="urn:microsoft.com/office/officeart/2005/8/layout/vList5"/>
    <dgm:cxn modelId="{098776C5-E38D-475A-A934-3F6DF59FA59F}" srcId="{41AE269C-3FB5-4BD5-94AA-32359BBD332D}" destId="{1258CA35-A0BF-4B50-9D25-A2246C4FC49D}" srcOrd="1" destOrd="0" parTransId="{BDF80A1B-7AE9-47E2-84AF-A9EF7CCAEB4A}" sibTransId="{84CB92A2-8BA8-4EFC-A25E-289972AC5D1D}"/>
    <dgm:cxn modelId="{B663E12A-E25A-4288-83A2-A92D67E7AA46}" type="presOf" srcId="{6578D4EC-A3C3-4462-9707-D93770A2C405}" destId="{ADA4FD8D-B74D-416E-8592-A2AA35BC8340}" srcOrd="0" destOrd="0" presId="urn:microsoft.com/office/officeart/2005/8/layout/vList5"/>
    <dgm:cxn modelId="{329995B3-4988-4B56-8100-5D820A058763}" srcId="{6578D4EC-A3C3-4462-9707-D93770A2C405}" destId="{F9359F32-4803-4AE5-A315-EE402598BBC7}" srcOrd="0" destOrd="0" parTransId="{0B9E4633-1481-4695-8AC0-33E38EBDF267}" sibTransId="{CC03C0FA-740F-43DD-8140-AB5A7DE946D2}"/>
    <dgm:cxn modelId="{50229526-AA06-47C5-9A72-032CD423CF06}" srcId="{E4E80CEF-5883-464F-B9E6-AE2398A2F7CF}" destId="{A3E2F16F-BAE5-439B-9440-91C378C6CD71}" srcOrd="2" destOrd="0" parTransId="{A5710774-32C4-4B44-9682-4B540559309D}" sibTransId="{6E713692-A07A-4416-A2EF-F9FD0CDBE374}"/>
    <dgm:cxn modelId="{B01A604E-C647-4FB6-A4A3-BA7B5135743C}" srcId="{6578D4EC-A3C3-4462-9707-D93770A2C405}" destId="{B622E6C9-BCDA-4B29-81D9-B9F641CF18B4}" srcOrd="2" destOrd="0" parTransId="{9FE1A78A-083C-41BD-B125-0C7D1F23AABC}" sibTransId="{7F9E89C4-BBC0-4045-B5F4-41269CB8ED14}"/>
    <dgm:cxn modelId="{5125F975-0CCA-4DAE-AF85-96C3E11EAE16}" srcId="{41AE269C-3FB5-4BD5-94AA-32359BBD332D}" destId="{56A3AF78-EEDB-4AFF-B83D-03D853990410}" srcOrd="0" destOrd="0" parTransId="{9CC45AC6-28A9-47B3-9F9D-F6DC5A5B081F}" sibTransId="{007B22BA-9471-4470-8E5F-91662E4E3E3A}"/>
    <dgm:cxn modelId="{DC6873F4-DC69-47A7-9E2F-88524FAD6DDB}" type="presOf" srcId="{56A3AF78-EEDB-4AFF-B83D-03D853990410}" destId="{E4343359-0BCE-46B8-BC22-1894FB61820B}" srcOrd="0" destOrd="0" presId="urn:microsoft.com/office/officeart/2005/8/layout/vList5"/>
    <dgm:cxn modelId="{84C06622-456B-4612-BEC8-8EB9463DEE35}" type="presOf" srcId="{99EEFADE-0039-4D44-AA02-10E02FD5CF5E}" destId="{0B457A84-0910-40B0-A332-3BC6A5533D6E}" srcOrd="0" destOrd="1" presId="urn:microsoft.com/office/officeart/2005/8/layout/vList5"/>
    <dgm:cxn modelId="{C1CB84A2-217B-4ED0-B6FB-2B278F2011FD}" type="presOf" srcId="{E4E80CEF-5883-464F-B9E6-AE2398A2F7CF}" destId="{4F3E8D16-A745-4BC5-857C-5D9FBB384794}" srcOrd="0" destOrd="0" presId="urn:microsoft.com/office/officeart/2005/8/layout/vList5"/>
    <dgm:cxn modelId="{876A18BE-3DC4-474C-947C-BC27D5C85F61}" srcId="{A3E2F16F-BAE5-439B-9440-91C378C6CD71}" destId="{4FEE9EEF-E64E-42FC-B430-7665C4CC109D}" srcOrd="0" destOrd="0" parTransId="{56111D22-D342-4441-A08F-AAE63D0FEE65}" sibTransId="{23A2371C-9D1D-46CE-89AA-C0D92E600033}"/>
    <dgm:cxn modelId="{010D1EDA-B4A8-45DC-A4C5-59CA86EF74C9}" srcId="{41AE269C-3FB5-4BD5-94AA-32359BBD332D}" destId="{A2037D75-35E8-4FA3-A461-762CCC110FB2}" srcOrd="2" destOrd="0" parTransId="{E6F063A9-19DB-4DF6-9084-17B9CFB89924}" sibTransId="{88BBE0A9-480F-4DE9-B056-14135066773F}"/>
    <dgm:cxn modelId="{54210D3E-A7CF-458B-9E58-188A3FB55F63}" type="presOf" srcId="{A2037D75-35E8-4FA3-A461-762CCC110FB2}" destId="{E4343359-0BCE-46B8-BC22-1894FB61820B}" srcOrd="0" destOrd="2" presId="urn:microsoft.com/office/officeart/2005/8/layout/vList5"/>
    <dgm:cxn modelId="{6C76B710-D519-48A6-B00F-21F706E145EA}" type="presOf" srcId="{1258CA35-A0BF-4B50-9D25-A2246C4FC49D}" destId="{E4343359-0BCE-46B8-BC22-1894FB61820B}" srcOrd="0" destOrd="1" presId="urn:microsoft.com/office/officeart/2005/8/layout/vList5"/>
    <dgm:cxn modelId="{47BAA79F-F8AC-4722-9DC5-ECF717515C35}" type="presOf" srcId="{F9359F32-4803-4AE5-A315-EE402598BBC7}" destId="{7BBEE8E7-716C-40A5-88B3-138049095150}" srcOrd="0" destOrd="0" presId="urn:microsoft.com/office/officeart/2005/8/layout/vList5"/>
    <dgm:cxn modelId="{4BD6CDEC-278B-4DFA-BA2C-6EF055FCBC75}" type="presOf" srcId="{4FEE9EEF-E64E-42FC-B430-7665C4CC109D}" destId="{0B457A84-0910-40B0-A332-3BC6A5533D6E}" srcOrd="0" destOrd="0" presId="urn:microsoft.com/office/officeart/2005/8/layout/vList5"/>
    <dgm:cxn modelId="{C78D190D-F7CA-4B03-876F-2B76EF358AC2}" type="presOf" srcId="{B622E6C9-BCDA-4B29-81D9-B9F641CF18B4}" destId="{7BBEE8E7-716C-40A5-88B3-138049095150}" srcOrd="0" destOrd="2" presId="urn:microsoft.com/office/officeart/2005/8/layout/vList5"/>
    <dgm:cxn modelId="{2E09E805-C60F-4AA5-BB05-372C63C225BF}" type="presParOf" srcId="{4F3E8D16-A745-4BC5-857C-5D9FBB384794}" destId="{2337D376-2FBC-4DD3-93F8-0277B16F79AE}" srcOrd="0" destOrd="0" presId="urn:microsoft.com/office/officeart/2005/8/layout/vList5"/>
    <dgm:cxn modelId="{745D6A15-C843-47F3-850B-8E24B0F107C4}" type="presParOf" srcId="{2337D376-2FBC-4DD3-93F8-0277B16F79AE}" destId="{ADA4FD8D-B74D-416E-8592-A2AA35BC8340}" srcOrd="0" destOrd="0" presId="urn:microsoft.com/office/officeart/2005/8/layout/vList5"/>
    <dgm:cxn modelId="{52B66F7D-F4AD-46E0-B4A6-3291BA1FBF78}" type="presParOf" srcId="{2337D376-2FBC-4DD3-93F8-0277B16F79AE}" destId="{7BBEE8E7-716C-40A5-88B3-138049095150}" srcOrd="1" destOrd="0" presId="urn:microsoft.com/office/officeart/2005/8/layout/vList5"/>
    <dgm:cxn modelId="{25A08BF1-42B3-4473-95AA-2D2358E3CA22}" type="presParOf" srcId="{4F3E8D16-A745-4BC5-857C-5D9FBB384794}" destId="{6BCE3389-68F8-4B4B-8356-22FDBE55E1D9}" srcOrd="1" destOrd="0" presId="urn:microsoft.com/office/officeart/2005/8/layout/vList5"/>
    <dgm:cxn modelId="{6016D12A-E9F1-4785-A293-D608909B00F9}" type="presParOf" srcId="{4F3E8D16-A745-4BC5-857C-5D9FBB384794}" destId="{B7E1152D-F03E-4AFF-8154-21FB1DFBD8D2}" srcOrd="2" destOrd="0" presId="urn:microsoft.com/office/officeart/2005/8/layout/vList5"/>
    <dgm:cxn modelId="{BA3AF0A5-82AA-4418-AB50-C4F280603AA9}" type="presParOf" srcId="{B7E1152D-F03E-4AFF-8154-21FB1DFBD8D2}" destId="{49CB0E25-2104-43EE-A1DF-070604B175D5}" srcOrd="0" destOrd="0" presId="urn:microsoft.com/office/officeart/2005/8/layout/vList5"/>
    <dgm:cxn modelId="{A944EB73-6F37-49C9-A3AC-A1CD270FCDCB}" type="presParOf" srcId="{B7E1152D-F03E-4AFF-8154-21FB1DFBD8D2}" destId="{E4343359-0BCE-46B8-BC22-1894FB61820B}" srcOrd="1" destOrd="0" presId="urn:microsoft.com/office/officeart/2005/8/layout/vList5"/>
    <dgm:cxn modelId="{BA4460F6-3DF8-45A1-9016-A6F9D1809D10}" type="presParOf" srcId="{4F3E8D16-A745-4BC5-857C-5D9FBB384794}" destId="{642ED656-0DA7-4BB5-8159-B5421FAD3130}" srcOrd="3" destOrd="0" presId="urn:microsoft.com/office/officeart/2005/8/layout/vList5"/>
    <dgm:cxn modelId="{D8E46D29-C54B-48E2-93FB-D13B30C383D1}" type="presParOf" srcId="{4F3E8D16-A745-4BC5-857C-5D9FBB384794}" destId="{59A730E8-C597-4174-A3C9-F9B0E6F528BB}" srcOrd="4" destOrd="0" presId="urn:microsoft.com/office/officeart/2005/8/layout/vList5"/>
    <dgm:cxn modelId="{67FEED40-9006-411F-B4AA-E3A6318A1C71}" type="presParOf" srcId="{59A730E8-C597-4174-A3C9-F9B0E6F528BB}" destId="{3954B31B-8134-4DB8-B121-680B632A1BA0}" srcOrd="0" destOrd="0" presId="urn:microsoft.com/office/officeart/2005/8/layout/vList5"/>
    <dgm:cxn modelId="{A7A6D830-E53F-4385-BEBF-AFB5CF20B9A5}" type="presParOf" srcId="{59A730E8-C597-4174-A3C9-F9B0E6F528BB}" destId="{0B457A84-0910-40B0-A332-3BC6A5533D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46250-0F1D-4FEC-8A0C-B13C7FD8AF2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430ABCC5-2FC5-444B-B793-EA459D729BCA}">
      <dgm:prSet phldrT="[Text]" custT="1"/>
      <dgm:spPr>
        <a:solidFill>
          <a:srgbClr val="336600"/>
        </a:solidFill>
      </dgm:spPr>
      <dgm:t>
        <a:bodyPr/>
        <a:lstStyle/>
        <a:p>
          <a:pPr>
            <a:spcBef>
              <a:spcPts val="1800"/>
            </a:spcBef>
          </a:pPr>
          <a:r>
            <a:rPr lang="en-US" sz="2000" b="1" dirty="0" smtClean="0"/>
            <a:t>Country centered context specific products </a:t>
          </a:r>
        </a:p>
        <a:p>
          <a:pPr>
            <a:spcBef>
              <a:spcPts val="1800"/>
            </a:spcBef>
          </a:pPr>
          <a:r>
            <a:rPr lang="en-US" sz="2000" b="1" dirty="0" smtClean="0"/>
            <a:t>eg subnational profiles</a:t>
          </a:r>
        </a:p>
      </dgm:t>
    </dgm:pt>
    <dgm:pt modelId="{C83CBE5B-F707-4E68-8EC1-55880EA1F66D}" type="parTrans" cxnId="{165465DF-E4B3-4B36-9895-1EA6B7D6A1D6}">
      <dgm:prSet/>
      <dgm:spPr/>
      <dgm:t>
        <a:bodyPr/>
        <a:lstStyle/>
        <a:p>
          <a:endParaRPr lang="en-US" sz="2400"/>
        </a:p>
      </dgm:t>
    </dgm:pt>
    <dgm:pt modelId="{C6B74EC0-B5CD-4F45-960E-4C5BFA658DE4}" type="sibTrans" cxnId="{165465DF-E4B3-4B36-9895-1EA6B7D6A1D6}">
      <dgm:prSet/>
      <dgm:spPr>
        <a:solidFill>
          <a:schemeClr val="accent1">
            <a:lumMod val="60000"/>
            <a:lumOff val="40000"/>
          </a:schemeClr>
        </a:solidFill>
      </dgm:spPr>
      <dgm:t>
        <a:bodyPr/>
        <a:lstStyle/>
        <a:p>
          <a:endParaRPr lang="en-US" sz="2400"/>
        </a:p>
      </dgm:t>
    </dgm:pt>
    <dgm:pt modelId="{650CA4B8-4CF5-44C0-9E87-16C44E6F4CBE}">
      <dgm:prSet phldrT="[Text]" custT="1"/>
      <dgm:spPr>
        <a:solidFill>
          <a:schemeClr val="accent5">
            <a:lumMod val="50000"/>
          </a:schemeClr>
        </a:solidFill>
      </dgm:spPr>
      <dgm:t>
        <a:bodyPr/>
        <a:lstStyle/>
        <a:p>
          <a:pPr>
            <a:spcAft>
              <a:spcPts val="600"/>
            </a:spcAft>
          </a:pPr>
          <a:r>
            <a:rPr lang="en-US" sz="2000" b="1" dirty="0" smtClean="0"/>
            <a:t>Country led process with broad stakeholder inputs, promoting accountability</a:t>
          </a:r>
        </a:p>
        <a:p>
          <a:pPr>
            <a:spcAft>
              <a:spcPts val="600"/>
            </a:spcAft>
          </a:pPr>
          <a:r>
            <a:rPr lang="en-US" sz="2000" b="1" dirty="0" smtClean="0"/>
            <a:t>Link to National Health Sector review process</a:t>
          </a:r>
          <a:endParaRPr lang="en-US" sz="2000" b="1" dirty="0"/>
        </a:p>
      </dgm:t>
    </dgm:pt>
    <dgm:pt modelId="{BC74B291-8C9F-4957-8720-70E7D534259D}" type="parTrans" cxnId="{A9A5390C-E508-47EB-B194-721C2BBD4B3C}">
      <dgm:prSet/>
      <dgm:spPr/>
      <dgm:t>
        <a:bodyPr/>
        <a:lstStyle/>
        <a:p>
          <a:endParaRPr lang="en-US" sz="2400"/>
        </a:p>
      </dgm:t>
    </dgm:pt>
    <dgm:pt modelId="{90393956-DB8F-4599-AC4F-45B85C3D78FB}" type="sibTrans" cxnId="{A9A5390C-E508-47EB-B194-721C2BBD4B3C}">
      <dgm:prSet/>
      <dgm:spPr>
        <a:solidFill>
          <a:schemeClr val="accent1">
            <a:lumMod val="60000"/>
            <a:lumOff val="40000"/>
          </a:schemeClr>
        </a:solidFill>
      </dgm:spPr>
      <dgm:t>
        <a:bodyPr/>
        <a:lstStyle/>
        <a:p>
          <a:endParaRPr lang="en-US" sz="2400"/>
        </a:p>
      </dgm:t>
    </dgm:pt>
    <dgm:pt modelId="{4A6CB069-A96C-4EB1-8A08-F4DF13B2D997}">
      <dgm:prSet phldrT="[Text]" custT="1"/>
      <dgm:spPr>
        <a:solidFill>
          <a:srgbClr val="800000"/>
        </a:solidFill>
      </dgm:spPr>
      <dgm:t>
        <a:bodyPr/>
        <a:lstStyle/>
        <a:p>
          <a:r>
            <a:rPr lang="en-US" sz="2000" dirty="0" smtClean="0"/>
            <a:t>Technical support from global CD members</a:t>
          </a:r>
          <a:endParaRPr lang="en-US" sz="2000" dirty="0"/>
        </a:p>
      </dgm:t>
    </dgm:pt>
    <dgm:pt modelId="{2A0AC3A4-F3DA-4C89-952A-0A6AC7A83C57}" type="parTrans" cxnId="{99DCE832-EBA8-41C1-B1A4-5007923F199B}">
      <dgm:prSet/>
      <dgm:spPr/>
      <dgm:t>
        <a:bodyPr/>
        <a:lstStyle/>
        <a:p>
          <a:endParaRPr lang="en-US" sz="2400"/>
        </a:p>
      </dgm:t>
    </dgm:pt>
    <dgm:pt modelId="{FCF80103-BF73-433E-A686-6DEFA238B2F3}" type="sibTrans" cxnId="{99DCE832-EBA8-41C1-B1A4-5007923F199B}">
      <dgm:prSet/>
      <dgm:spPr>
        <a:solidFill>
          <a:schemeClr val="accent1">
            <a:lumMod val="60000"/>
            <a:lumOff val="40000"/>
          </a:schemeClr>
        </a:solidFill>
      </dgm:spPr>
      <dgm:t>
        <a:bodyPr/>
        <a:lstStyle/>
        <a:p>
          <a:endParaRPr lang="en-US" sz="2400"/>
        </a:p>
      </dgm:t>
    </dgm:pt>
    <dgm:pt modelId="{2CCD4CAD-8D9F-4E45-950B-3A5307AC0029}">
      <dgm:prSet phldrT="[Text]"/>
      <dgm:spPr/>
      <dgm:t>
        <a:bodyPr/>
        <a:lstStyle/>
        <a:p>
          <a:endParaRPr lang="en-US" sz="2400" dirty="0"/>
        </a:p>
      </dgm:t>
    </dgm:pt>
    <dgm:pt modelId="{EFD95395-969C-48FB-9A6F-0A4A872E9F4F}" type="parTrans" cxnId="{860E1353-DF13-496B-A208-E998F5D52459}">
      <dgm:prSet/>
      <dgm:spPr/>
      <dgm:t>
        <a:bodyPr/>
        <a:lstStyle/>
        <a:p>
          <a:endParaRPr lang="en-US" sz="2400"/>
        </a:p>
      </dgm:t>
    </dgm:pt>
    <dgm:pt modelId="{04E2FE66-FEEA-42E9-B2F5-FEF4CB16D3F3}" type="sibTrans" cxnId="{860E1353-DF13-496B-A208-E998F5D52459}">
      <dgm:prSet/>
      <dgm:spPr/>
      <dgm:t>
        <a:bodyPr/>
        <a:lstStyle/>
        <a:p>
          <a:endParaRPr lang="en-US" sz="2400"/>
        </a:p>
      </dgm:t>
    </dgm:pt>
    <dgm:pt modelId="{28FF4370-9C31-4E40-AA12-584E30800059}">
      <dgm:prSet phldrT="[Text]"/>
      <dgm:spPr/>
      <dgm:t>
        <a:bodyPr/>
        <a:lstStyle/>
        <a:p>
          <a:endParaRPr lang="en-US" sz="2400" dirty="0"/>
        </a:p>
      </dgm:t>
    </dgm:pt>
    <dgm:pt modelId="{2BC14D3E-ABB5-43CD-B107-E0A0A5F38D60}" type="parTrans" cxnId="{80BB4B92-BD1C-4957-B651-6E130BAA586B}">
      <dgm:prSet/>
      <dgm:spPr/>
      <dgm:t>
        <a:bodyPr/>
        <a:lstStyle/>
        <a:p>
          <a:endParaRPr lang="en-US" sz="2400"/>
        </a:p>
      </dgm:t>
    </dgm:pt>
    <dgm:pt modelId="{D391F5D9-0003-4F4E-A173-8E7A15003F5B}" type="sibTrans" cxnId="{80BB4B92-BD1C-4957-B651-6E130BAA586B}">
      <dgm:prSet/>
      <dgm:spPr/>
      <dgm:t>
        <a:bodyPr/>
        <a:lstStyle/>
        <a:p>
          <a:endParaRPr lang="en-US" sz="2400"/>
        </a:p>
      </dgm:t>
    </dgm:pt>
    <dgm:pt modelId="{08FFC6D7-1487-4CAB-97F6-B0C2C6EF5865}" type="pres">
      <dgm:prSet presAssocID="{EF146250-0F1D-4FEC-8A0C-B13C7FD8AF22}" presName="composite" presStyleCnt="0">
        <dgm:presLayoutVars>
          <dgm:chMax val="3"/>
          <dgm:animLvl val="lvl"/>
          <dgm:resizeHandles val="exact"/>
        </dgm:presLayoutVars>
      </dgm:prSet>
      <dgm:spPr/>
      <dgm:t>
        <a:bodyPr/>
        <a:lstStyle/>
        <a:p>
          <a:endParaRPr lang="en-US"/>
        </a:p>
      </dgm:t>
    </dgm:pt>
    <dgm:pt modelId="{19623FF7-A529-4D64-811B-9ED82727D55C}" type="pres">
      <dgm:prSet presAssocID="{430ABCC5-2FC5-444B-B793-EA459D729BCA}" presName="gear1" presStyleLbl="node1" presStyleIdx="0" presStyleCnt="3" custAng="21359605" custLinFactNeighborX="3794" custLinFactNeighborY="-92654">
        <dgm:presLayoutVars>
          <dgm:chMax val="1"/>
          <dgm:bulletEnabled val="1"/>
        </dgm:presLayoutVars>
      </dgm:prSet>
      <dgm:spPr/>
      <dgm:t>
        <a:bodyPr/>
        <a:lstStyle/>
        <a:p>
          <a:endParaRPr lang="en-US"/>
        </a:p>
      </dgm:t>
    </dgm:pt>
    <dgm:pt modelId="{0F4AA5C0-EEFA-4FB8-B8D0-E341E4392722}" type="pres">
      <dgm:prSet presAssocID="{430ABCC5-2FC5-444B-B793-EA459D729BCA}" presName="gear1srcNode" presStyleLbl="node1" presStyleIdx="0" presStyleCnt="3"/>
      <dgm:spPr/>
      <dgm:t>
        <a:bodyPr/>
        <a:lstStyle/>
        <a:p>
          <a:endParaRPr lang="en-US"/>
        </a:p>
      </dgm:t>
    </dgm:pt>
    <dgm:pt modelId="{1C910909-486A-479A-ABFB-108F2850887B}" type="pres">
      <dgm:prSet presAssocID="{430ABCC5-2FC5-444B-B793-EA459D729BCA}" presName="gear1dstNode" presStyleLbl="node1" presStyleIdx="0" presStyleCnt="3"/>
      <dgm:spPr/>
      <dgm:t>
        <a:bodyPr/>
        <a:lstStyle/>
        <a:p>
          <a:endParaRPr lang="en-US"/>
        </a:p>
      </dgm:t>
    </dgm:pt>
    <dgm:pt modelId="{A255CFB2-BF9B-45DB-BDCC-1FD6298E3BDC}" type="pres">
      <dgm:prSet presAssocID="{650CA4B8-4CF5-44C0-9E87-16C44E6F4CBE}" presName="gear2" presStyleLbl="node1" presStyleIdx="1" presStyleCnt="3" custAng="393087" custScaleX="219849" custScaleY="206803" custLinFactNeighborX="-30940" custLinFactNeighborY="14132">
        <dgm:presLayoutVars>
          <dgm:chMax val="1"/>
          <dgm:bulletEnabled val="1"/>
        </dgm:presLayoutVars>
      </dgm:prSet>
      <dgm:spPr/>
      <dgm:t>
        <a:bodyPr/>
        <a:lstStyle/>
        <a:p>
          <a:endParaRPr lang="en-US"/>
        </a:p>
      </dgm:t>
    </dgm:pt>
    <dgm:pt modelId="{1BCA2B22-22CF-4C23-A404-EF9F7BBA1F3B}" type="pres">
      <dgm:prSet presAssocID="{650CA4B8-4CF5-44C0-9E87-16C44E6F4CBE}" presName="gear2srcNode" presStyleLbl="node1" presStyleIdx="1" presStyleCnt="3"/>
      <dgm:spPr/>
      <dgm:t>
        <a:bodyPr/>
        <a:lstStyle/>
        <a:p>
          <a:endParaRPr lang="en-US"/>
        </a:p>
      </dgm:t>
    </dgm:pt>
    <dgm:pt modelId="{0B1D1092-15D6-4A5B-93F9-E1E8C6FF24FE}" type="pres">
      <dgm:prSet presAssocID="{650CA4B8-4CF5-44C0-9E87-16C44E6F4CBE}" presName="gear2dstNode" presStyleLbl="node1" presStyleIdx="1" presStyleCnt="3"/>
      <dgm:spPr/>
      <dgm:t>
        <a:bodyPr/>
        <a:lstStyle/>
        <a:p>
          <a:endParaRPr lang="en-US"/>
        </a:p>
      </dgm:t>
    </dgm:pt>
    <dgm:pt modelId="{888042E6-5AD5-4CF8-87CC-08528031B19B}" type="pres">
      <dgm:prSet presAssocID="{4A6CB069-A96C-4EB1-8A08-F4DF13B2D997}" presName="gear3" presStyleLbl="node1" presStyleIdx="2" presStyleCnt="3" custAng="20425322" custScaleX="133612" custScaleY="129239" custLinFactNeighborX="31813" custLinFactNeighborY="89296"/>
      <dgm:spPr/>
      <dgm:t>
        <a:bodyPr/>
        <a:lstStyle/>
        <a:p>
          <a:endParaRPr lang="en-US"/>
        </a:p>
      </dgm:t>
    </dgm:pt>
    <dgm:pt modelId="{EB63B9BE-2A20-49D9-ADCF-390875279D49}" type="pres">
      <dgm:prSet presAssocID="{4A6CB069-A96C-4EB1-8A08-F4DF13B2D997}" presName="gear3tx" presStyleLbl="node1" presStyleIdx="2" presStyleCnt="3">
        <dgm:presLayoutVars>
          <dgm:chMax val="1"/>
          <dgm:bulletEnabled val="1"/>
        </dgm:presLayoutVars>
      </dgm:prSet>
      <dgm:spPr/>
      <dgm:t>
        <a:bodyPr/>
        <a:lstStyle/>
        <a:p>
          <a:endParaRPr lang="en-US"/>
        </a:p>
      </dgm:t>
    </dgm:pt>
    <dgm:pt modelId="{6D553740-4726-4CC3-ADDB-5ACC533CE9BB}" type="pres">
      <dgm:prSet presAssocID="{4A6CB069-A96C-4EB1-8A08-F4DF13B2D997}" presName="gear3srcNode" presStyleLbl="node1" presStyleIdx="2" presStyleCnt="3"/>
      <dgm:spPr/>
      <dgm:t>
        <a:bodyPr/>
        <a:lstStyle/>
        <a:p>
          <a:endParaRPr lang="en-US"/>
        </a:p>
      </dgm:t>
    </dgm:pt>
    <dgm:pt modelId="{1845B311-432D-4F42-974F-7920F8D2819E}" type="pres">
      <dgm:prSet presAssocID="{4A6CB069-A96C-4EB1-8A08-F4DF13B2D997}" presName="gear3dstNode" presStyleLbl="node1" presStyleIdx="2" presStyleCnt="3"/>
      <dgm:spPr/>
      <dgm:t>
        <a:bodyPr/>
        <a:lstStyle/>
        <a:p>
          <a:endParaRPr lang="en-US"/>
        </a:p>
      </dgm:t>
    </dgm:pt>
    <dgm:pt modelId="{82EC1E1D-3F8F-4988-945F-AEDCF9F1E442}" type="pres">
      <dgm:prSet presAssocID="{C6B74EC0-B5CD-4F45-960E-4C5BFA658DE4}" presName="connector1" presStyleLbl="sibTrans2D1" presStyleIdx="0" presStyleCnt="3" custAng="626286" custLinFactNeighborX="9603" custLinFactNeighborY="-60756"/>
      <dgm:spPr/>
      <dgm:t>
        <a:bodyPr/>
        <a:lstStyle/>
        <a:p>
          <a:endParaRPr lang="en-US"/>
        </a:p>
      </dgm:t>
    </dgm:pt>
    <dgm:pt modelId="{C319836E-25D1-4789-BE2B-B891209EE3F8}" type="pres">
      <dgm:prSet presAssocID="{90393956-DB8F-4599-AC4F-45B85C3D78FB}" presName="connector2" presStyleLbl="sibTrans2D1" presStyleIdx="1" presStyleCnt="3" custAng="17750713" custFlipVert="1" custLinFactNeighborX="-46631" custLinFactNeighborY="-20410"/>
      <dgm:spPr/>
      <dgm:t>
        <a:bodyPr/>
        <a:lstStyle/>
        <a:p>
          <a:endParaRPr lang="en-US"/>
        </a:p>
      </dgm:t>
    </dgm:pt>
    <dgm:pt modelId="{25D32B2B-5949-432B-84C7-B2102A870A6C}" type="pres">
      <dgm:prSet presAssocID="{FCF80103-BF73-433E-A686-6DEFA238B2F3}" presName="connector3" presStyleLbl="sibTrans2D1" presStyleIdx="2" presStyleCnt="3" custAng="11326080" custScaleX="113992" custScaleY="94502" custLinFactNeighborX="12717" custLinFactNeighborY="91717"/>
      <dgm:spPr/>
      <dgm:t>
        <a:bodyPr/>
        <a:lstStyle/>
        <a:p>
          <a:endParaRPr lang="en-US"/>
        </a:p>
      </dgm:t>
    </dgm:pt>
  </dgm:ptLst>
  <dgm:cxnLst>
    <dgm:cxn modelId="{5B4F3F67-B51C-4AC1-AB65-5CD7AC8AB2CF}" type="presOf" srcId="{4A6CB069-A96C-4EB1-8A08-F4DF13B2D997}" destId="{EB63B9BE-2A20-49D9-ADCF-390875279D49}" srcOrd="1" destOrd="0" presId="urn:microsoft.com/office/officeart/2005/8/layout/gear1"/>
    <dgm:cxn modelId="{99DCE832-EBA8-41C1-B1A4-5007923F199B}" srcId="{EF146250-0F1D-4FEC-8A0C-B13C7FD8AF22}" destId="{4A6CB069-A96C-4EB1-8A08-F4DF13B2D997}" srcOrd="2" destOrd="0" parTransId="{2A0AC3A4-F3DA-4C89-952A-0A6AC7A83C57}" sibTransId="{FCF80103-BF73-433E-A686-6DEFA238B2F3}"/>
    <dgm:cxn modelId="{860E1353-DF13-496B-A208-E998F5D52459}" srcId="{EF146250-0F1D-4FEC-8A0C-B13C7FD8AF22}" destId="{2CCD4CAD-8D9F-4E45-950B-3A5307AC0029}" srcOrd="3" destOrd="0" parTransId="{EFD95395-969C-48FB-9A6F-0A4A872E9F4F}" sibTransId="{04E2FE66-FEEA-42E9-B2F5-FEF4CB16D3F3}"/>
    <dgm:cxn modelId="{D8137B6B-991D-486F-9421-600D994D5DC7}" type="presOf" srcId="{90393956-DB8F-4599-AC4F-45B85C3D78FB}" destId="{C319836E-25D1-4789-BE2B-B891209EE3F8}" srcOrd="0" destOrd="0" presId="urn:microsoft.com/office/officeart/2005/8/layout/gear1"/>
    <dgm:cxn modelId="{1B872DE1-3B67-4744-B7E1-C8568E6814A2}" type="presOf" srcId="{4A6CB069-A96C-4EB1-8A08-F4DF13B2D997}" destId="{1845B311-432D-4F42-974F-7920F8D2819E}" srcOrd="3" destOrd="0" presId="urn:microsoft.com/office/officeart/2005/8/layout/gear1"/>
    <dgm:cxn modelId="{239550C0-7955-40E0-A3AE-432DD8F6C37B}" type="presOf" srcId="{650CA4B8-4CF5-44C0-9E87-16C44E6F4CBE}" destId="{0B1D1092-15D6-4A5B-93F9-E1E8C6FF24FE}" srcOrd="2" destOrd="0" presId="urn:microsoft.com/office/officeart/2005/8/layout/gear1"/>
    <dgm:cxn modelId="{5BBCDFCD-089C-402A-9105-CF10F8A67BB2}" type="presOf" srcId="{430ABCC5-2FC5-444B-B793-EA459D729BCA}" destId="{1C910909-486A-479A-ABFB-108F2850887B}" srcOrd="2" destOrd="0" presId="urn:microsoft.com/office/officeart/2005/8/layout/gear1"/>
    <dgm:cxn modelId="{165465DF-E4B3-4B36-9895-1EA6B7D6A1D6}" srcId="{EF146250-0F1D-4FEC-8A0C-B13C7FD8AF22}" destId="{430ABCC5-2FC5-444B-B793-EA459D729BCA}" srcOrd="0" destOrd="0" parTransId="{C83CBE5B-F707-4E68-8EC1-55880EA1F66D}" sibTransId="{C6B74EC0-B5CD-4F45-960E-4C5BFA658DE4}"/>
    <dgm:cxn modelId="{A9A5390C-E508-47EB-B194-721C2BBD4B3C}" srcId="{EF146250-0F1D-4FEC-8A0C-B13C7FD8AF22}" destId="{650CA4B8-4CF5-44C0-9E87-16C44E6F4CBE}" srcOrd="1" destOrd="0" parTransId="{BC74B291-8C9F-4957-8720-70E7D534259D}" sibTransId="{90393956-DB8F-4599-AC4F-45B85C3D78FB}"/>
    <dgm:cxn modelId="{F7068678-F682-4450-9AE2-4CCDD4816F36}" type="presOf" srcId="{EF146250-0F1D-4FEC-8A0C-B13C7FD8AF22}" destId="{08FFC6D7-1487-4CAB-97F6-B0C2C6EF5865}" srcOrd="0" destOrd="0" presId="urn:microsoft.com/office/officeart/2005/8/layout/gear1"/>
    <dgm:cxn modelId="{955B71CC-48E5-4FE5-AD58-476F7866EE1D}" type="presOf" srcId="{4A6CB069-A96C-4EB1-8A08-F4DF13B2D997}" destId="{888042E6-5AD5-4CF8-87CC-08528031B19B}" srcOrd="0" destOrd="0" presId="urn:microsoft.com/office/officeart/2005/8/layout/gear1"/>
    <dgm:cxn modelId="{2DF98562-794B-4CAF-B0FB-309D52F42C75}" type="presOf" srcId="{C6B74EC0-B5CD-4F45-960E-4C5BFA658DE4}" destId="{82EC1E1D-3F8F-4988-945F-AEDCF9F1E442}" srcOrd="0" destOrd="0" presId="urn:microsoft.com/office/officeart/2005/8/layout/gear1"/>
    <dgm:cxn modelId="{78D95482-7B61-41B5-98EA-F2F7C21B2DCD}" type="presOf" srcId="{FCF80103-BF73-433E-A686-6DEFA238B2F3}" destId="{25D32B2B-5949-432B-84C7-B2102A870A6C}" srcOrd="0" destOrd="0" presId="urn:microsoft.com/office/officeart/2005/8/layout/gear1"/>
    <dgm:cxn modelId="{D6AD3E32-EA42-47EB-9A49-1E2BB5772CD5}" type="presOf" srcId="{430ABCC5-2FC5-444B-B793-EA459D729BCA}" destId="{0F4AA5C0-EEFA-4FB8-B8D0-E341E4392722}" srcOrd="1" destOrd="0" presId="urn:microsoft.com/office/officeart/2005/8/layout/gear1"/>
    <dgm:cxn modelId="{38700141-34F1-48FD-864E-69A30688DF59}" type="presOf" srcId="{430ABCC5-2FC5-444B-B793-EA459D729BCA}" destId="{19623FF7-A529-4D64-811B-9ED82727D55C}" srcOrd="0" destOrd="0" presId="urn:microsoft.com/office/officeart/2005/8/layout/gear1"/>
    <dgm:cxn modelId="{B58A3B0A-5EFF-4077-BD5C-7E287E309FDF}" type="presOf" srcId="{4A6CB069-A96C-4EB1-8A08-F4DF13B2D997}" destId="{6D553740-4726-4CC3-ADDB-5ACC533CE9BB}" srcOrd="2" destOrd="0" presId="urn:microsoft.com/office/officeart/2005/8/layout/gear1"/>
    <dgm:cxn modelId="{BAAF6737-F0FB-42A8-911E-D9CCCAF717BB}" type="presOf" srcId="{650CA4B8-4CF5-44C0-9E87-16C44E6F4CBE}" destId="{A255CFB2-BF9B-45DB-BDCC-1FD6298E3BDC}" srcOrd="0" destOrd="0" presId="urn:microsoft.com/office/officeart/2005/8/layout/gear1"/>
    <dgm:cxn modelId="{80BB4B92-BD1C-4957-B651-6E130BAA586B}" srcId="{EF146250-0F1D-4FEC-8A0C-B13C7FD8AF22}" destId="{28FF4370-9C31-4E40-AA12-584E30800059}" srcOrd="4" destOrd="0" parTransId="{2BC14D3E-ABB5-43CD-B107-E0A0A5F38D60}" sibTransId="{D391F5D9-0003-4F4E-A173-8E7A15003F5B}"/>
    <dgm:cxn modelId="{CEDEE0B6-10B7-40A1-8CA7-3F8088DDD88E}" type="presOf" srcId="{650CA4B8-4CF5-44C0-9E87-16C44E6F4CBE}" destId="{1BCA2B22-22CF-4C23-A404-EF9F7BBA1F3B}" srcOrd="1" destOrd="0" presId="urn:microsoft.com/office/officeart/2005/8/layout/gear1"/>
    <dgm:cxn modelId="{50DC6DB8-C089-49CE-9C23-0267E639F751}" type="presParOf" srcId="{08FFC6D7-1487-4CAB-97F6-B0C2C6EF5865}" destId="{19623FF7-A529-4D64-811B-9ED82727D55C}" srcOrd="0" destOrd="0" presId="urn:microsoft.com/office/officeart/2005/8/layout/gear1"/>
    <dgm:cxn modelId="{38C2936B-C3DA-4C2E-9BA6-A46E3BB7980F}" type="presParOf" srcId="{08FFC6D7-1487-4CAB-97F6-B0C2C6EF5865}" destId="{0F4AA5C0-EEFA-4FB8-B8D0-E341E4392722}" srcOrd="1" destOrd="0" presId="urn:microsoft.com/office/officeart/2005/8/layout/gear1"/>
    <dgm:cxn modelId="{06116C33-D728-4C2E-B59D-DAA75C9B987B}" type="presParOf" srcId="{08FFC6D7-1487-4CAB-97F6-B0C2C6EF5865}" destId="{1C910909-486A-479A-ABFB-108F2850887B}" srcOrd="2" destOrd="0" presId="urn:microsoft.com/office/officeart/2005/8/layout/gear1"/>
    <dgm:cxn modelId="{615F0186-2A65-43B7-9742-D92AD774EF37}" type="presParOf" srcId="{08FFC6D7-1487-4CAB-97F6-B0C2C6EF5865}" destId="{A255CFB2-BF9B-45DB-BDCC-1FD6298E3BDC}" srcOrd="3" destOrd="0" presId="urn:microsoft.com/office/officeart/2005/8/layout/gear1"/>
    <dgm:cxn modelId="{48E78E55-2AEE-40F0-BE71-5AB6F0904DBF}" type="presParOf" srcId="{08FFC6D7-1487-4CAB-97F6-B0C2C6EF5865}" destId="{1BCA2B22-22CF-4C23-A404-EF9F7BBA1F3B}" srcOrd="4" destOrd="0" presId="urn:microsoft.com/office/officeart/2005/8/layout/gear1"/>
    <dgm:cxn modelId="{39239A86-8E68-4A17-B87C-F3537CE1AC61}" type="presParOf" srcId="{08FFC6D7-1487-4CAB-97F6-B0C2C6EF5865}" destId="{0B1D1092-15D6-4A5B-93F9-E1E8C6FF24FE}" srcOrd="5" destOrd="0" presId="urn:microsoft.com/office/officeart/2005/8/layout/gear1"/>
    <dgm:cxn modelId="{B4D6FF81-49D2-4733-9EE4-AF7986461CEC}" type="presParOf" srcId="{08FFC6D7-1487-4CAB-97F6-B0C2C6EF5865}" destId="{888042E6-5AD5-4CF8-87CC-08528031B19B}" srcOrd="6" destOrd="0" presId="urn:microsoft.com/office/officeart/2005/8/layout/gear1"/>
    <dgm:cxn modelId="{72B99EB6-240B-4211-A74A-A91D5210D9CA}" type="presParOf" srcId="{08FFC6D7-1487-4CAB-97F6-B0C2C6EF5865}" destId="{EB63B9BE-2A20-49D9-ADCF-390875279D49}" srcOrd="7" destOrd="0" presId="urn:microsoft.com/office/officeart/2005/8/layout/gear1"/>
    <dgm:cxn modelId="{49020D2D-AEB6-4EC7-9B37-81F80AD5D37A}" type="presParOf" srcId="{08FFC6D7-1487-4CAB-97F6-B0C2C6EF5865}" destId="{6D553740-4726-4CC3-ADDB-5ACC533CE9BB}" srcOrd="8" destOrd="0" presId="urn:microsoft.com/office/officeart/2005/8/layout/gear1"/>
    <dgm:cxn modelId="{B24C51DB-07E9-4C22-B0B1-2BEEB8F5845C}" type="presParOf" srcId="{08FFC6D7-1487-4CAB-97F6-B0C2C6EF5865}" destId="{1845B311-432D-4F42-974F-7920F8D2819E}" srcOrd="9" destOrd="0" presId="urn:microsoft.com/office/officeart/2005/8/layout/gear1"/>
    <dgm:cxn modelId="{D84D0BF4-A594-4D2D-BCFA-78BDFBBF973F}" type="presParOf" srcId="{08FFC6D7-1487-4CAB-97F6-B0C2C6EF5865}" destId="{82EC1E1D-3F8F-4988-945F-AEDCF9F1E442}" srcOrd="10" destOrd="0" presId="urn:microsoft.com/office/officeart/2005/8/layout/gear1"/>
    <dgm:cxn modelId="{9D3AA215-074E-470E-9746-8170B3F7C214}" type="presParOf" srcId="{08FFC6D7-1487-4CAB-97F6-B0C2C6EF5865}" destId="{C319836E-25D1-4789-BE2B-B891209EE3F8}" srcOrd="11" destOrd="0" presId="urn:microsoft.com/office/officeart/2005/8/layout/gear1"/>
    <dgm:cxn modelId="{28654423-A07E-4465-ABB8-DEE8F45CA760}" type="presParOf" srcId="{08FFC6D7-1487-4CAB-97F6-B0C2C6EF5865}" destId="{25D32B2B-5949-432B-84C7-B2102A870A6C}" srcOrd="12" destOrd="0" presId="urn:microsoft.com/office/officeart/2005/8/layout/gear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901CA-A5E9-40FD-BAC6-9BBD0489B99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142F82D-6155-4355-B667-2A0DA37D1A5C}">
      <dgm:prSet phldrT="[Text]" custT="1"/>
      <dgm:spPr>
        <a:solidFill>
          <a:srgbClr val="800000"/>
        </a:solidFill>
      </dgm:spPr>
      <dgm:t>
        <a:bodyPr/>
        <a:lstStyle/>
        <a:p>
          <a:r>
            <a:rPr lang="en-US" sz="2000" dirty="0" smtClean="0"/>
            <a:t>Collect and analyze data and assess system gaps and opportunities</a:t>
          </a:r>
          <a:endParaRPr lang="en-GB" sz="2000" dirty="0"/>
        </a:p>
      </dgm:t>
    </dgm:pt>
    <dgm:pt modelId="{F23D5EED-5F0E-4DE3-8113-1C7FCFE86FD2}" type="parTrans" cxnId="{FDF32E6E-E35D-4C65-8FD5-E1859D3DD201}">
      <dgm:prSet/>
      <dgm:spPr/>
      <dgm:t>
        <a:bodyPr/>
        <a:lstStyle/>
        <a:p>
          <a:endParaRPr lang="en-GB"/>
        </a:p>
      </dgm:t>
    </dgm:pt>
    <dgm:pt modelId="{97065617-0B20-4D14-8499-8D544812F39E}" type="sibTrans" cxnId="{FDF32E6E-E35D-4C65-8FD5-E1859D3DD201}">
      <dgm:prSet/>
      <dgm:spPr>
        <a:ln w="57150">
          <a:solidFill>
            <a:srgbClr val="006600"/>
          </a:solidFill>
        </a:ln>
      </dgm:spPr>
      <dgm:t>
        <a:bodyPr/>
        <a:lstStyle/>
        <a:p>
          <a:endParaRPr lang="en-GB"/>
        </a:p>
      </dgm:t>
    </dgm:pt>
    <dgm:pt modelId="{FD20769C-B956-4466-B599-EA26FB4F2D66}">
      <dgm:prSet phldrT="[Text]" custT="1"/>
      <dgm:spPr>
        <a:solidFill>
          <a:schemeClr val="accent2">
            <a:lumMod val="75000"/>
          </a:schemeClr>
        </a:solidFill>
      </dgm:spPr>
      <dgm:t>
        <a:bodyPr/>
        <a:lstStyle/>
        <a:p>
          <a:r>
            <a:rPr lang="en-US" sz="2000" dirty="0" smtClean="0"/>
            <a:t>Prioritize and plan using data, identify resource gaps, equity gaps</a:t>
          </a:r>
          <a:endParaRPr lang="en-GB" sz="2000" dirty="0"/>
        </a:p>
      </dgm:t>
    </dgm:pt>
    <dgm:pt modelId="{B70CEB6A-3298-4503-80CC-D38578F99107}" type="parTrans" cxnId="{B8D6D003-96A5-4C61-B535-9597CED5AA73}">
      <dgm:prSet/>
      <dgm:spPr/>
      <dgm:t>
        <a:bodyPr/>
        <a:lstStyle/>
        <a:p>
          <a:endParaRPr lang="en-GB"/>
        </a:p>
      </dgm:t>
    </dgm:pt>
    <dgm:pt modelId="{35102B20-BF50-488B-9361-AFD530B18685}" type="sibTrans" cxnId="{B8D6D003-96A5-4C61-B535-9597CED5AA73}">
      <dgm:prSet/>
      <dgm:spPr>
        <a:ln w="57150">
          <a:solidFill>
            <a:srgbClr val="006600"/>
          </a:solidFill>
        </a:ln>
      </dgm:spPr>
      <dgm:t>
        <a:bodyPr/>
        <a:lstStyle/>
        <a:p>
          <a:endParaRPr lang="en-GB"/>
        </a:p>
      </dgm:t>
    </dgm:pt>
    <dgm:pt modelId="{0FF2F285-152C-4EB9-99D3-E35865291BD5}">
      <dgm:prSet phldrT="[Text]" custT="1"/>
      <dgm:spPr>
        <a:solidFill>
          <a:srgbClr val="006600"/>
        </a:solidFill>
      </dgm:spPr>
      <dgm:t>
        <a:bodyPr/>
        <a:lstStyle/>
        <a:p>
          <a:r>
            <a:rPr lang="en-US" sz="2000" dirty="0" smtClean="0"/>
            <a:t>Policy change, program, implementation</a:t>
          </a:r>
          <a:endParaRPr lang="en-GB" sz="2000" dirty="0"/>
        </a:p>
      </dgm:t>
    </dgm:pt>
    <dgm:pt modelId="{45D864B9-EE27-4583-BBB5-682AE2F61A32}" type="parTrans" cxnId="{00F626B2-AB77-48C4-AD6F-CD8E44F57A5B}">
      <dgm:prSet/>
      <dgm:spPr/>
      <dgm:t>
        <a:bodyPr/>
        <a:lstStyle/>
        <a:p>
          <a:endParaRPr lang="en-GB"/>
        </a:p>
      </dgm:t>
    </dgm:pt>
    <dgm:pt modelId="{74317B8B-6B67-4B82-808B-C0F405BCBD71}" type="sibTrans" cxnId="{00F626B2-AB77-48C4-AD6F-CD8E44F57A5B}">
      <dgm:prSet/>
      <dgm:spPr>
        <a:ln w="57150">
          <a:solidFill>
            <a:srgbClr val="006600"/>
          </a:solidFill>
        </a:ln>
      </dgm:spPr>
      <dgm:t>
        <a:bodyPr/>
        <a:lstStyle/>
        <a:p>
          <a:endParaRPr lang="en-GB"/>
        </a:p>
      </dgm:t>
    </dgm:pt>
    <dgm:pt modelId="{94B3F4D2-35D6-4E8A-9D7D-F4B92A4A7F53}">
      <dgm:prSet phldrT="[Text]" custT="1"/>
      <dgm:spPr>
        <a:solidFill>
          <a:schemeClr val="accent1">
            <a:lumMod val="50000"/>
          </a:schemeClr>
        </a:solidFill>
      </dgm:spPr>
      <dgm:t>
        <a:bodyPr/>
        <a:lstStyle/>
        <a:p>
          <a:r>
            <a:rPr lang="en-US" sz="2000" dirty="0" smtClean="0"/>
            <a:t>Track progress for coverage and equity, inputs and outcomes</a:t>
          </a:r>
          <a:endParaRPr lang="en-GB" sz="2000" dirty="0"/>
        </a:p>
      </dgm:t>
    </dgm:pt>
    <dgm:pt modelId="{32BA88D0-E4C0-4DAD-AC74-8CDA8B0D3FBB}" type="parTrans" cxnId="{5262F87F-2619-40AC-9E70-D0435A9474B1}">
      <dgm:prSet/>
      <dgm:spPr/>
      <dgm:t>
        <a:bodyPr/>
        <a:lstStyle/>
        <a:p>
          <a:endParaRPr lang="en-GB"/>
        </a:p>
      </dgm:t>
    </dgm:pt>
    <dgm:pt modelId="{0B1CADA4-25EE-48A7-983F-4772FFBE1155}" type="sibTrans" cxnId="{5262F87F-2619-40AC-9E70-D0435A9474B1}">
      <dgm:prSet/>
      <dgm:spPr>
        <a:ln w="57150">
          <a:solidFill>
            <a:srgbClr val="006600"/>
          </a:solidFill>
        </a:ln>
      </dgm:spPr>
      <dgm:t>
        <a:bodyPr/>
        <a:lstStyle/>
        <a:p>
          <a:endParaRPr lang="en-GB"/>
        </a:p>
      </dgm:t>
    </dgm:pt>
    <dgm:pt modelId="{B831E1AB-5903-4963-ABA5-AB3B90FF9C92}" type="pres">
      <dgm:prSet presAssocID="{EA1901CA-A5E9-40FD-BAC6-9BBD0489B99F}" presName="cycle" presStyleCnt="0">
        <dgm:presLayoutVars>
          <dgm:dir/>
          <dgm:resizeHandles val="exact"/>
        </dgm:presLayoutVars>
      </dgm:prSet>
      <dgm:spPr/>
      <dgm:t>
        <a:bodyPr/>
        <a:lstStyle/>
        <a:p>
          <a:endParaRPr lang="en-GB"/>
        </a:p>
      </dgm:t>
    </dgm:pt>
    <dgm:pt modelId="{E8F66401-86CF-47A3-9BE5-EF6D8CE89B1F}" type="pres">
      <dgm:prSet presAssocID="{1142F82D-6155-4355-B667-2A0DA37D1A5C}" presName="node" presStyleLbl="node1" presStyleIdx="0" presStyleCnt="4" custScaleX="146236" custScaleY="70430">
        <dgm:presLayoutVars>
          <dgm:bulletEnabled val="1"/>
        </dgm:presLayoutVars>
      </dgm:prSet>
      <dgm:spPr/>
      <dgm:t>
        <a:bodyPr/>
        <a:lstStyle/>
        <a:p>
          <a:endParaRPr lang="en-GB"/>
        </a:p>
      </dgm:t>
    </dgm:pt>
    <dgm:pt modelId="{FE554DA1-F633-4761-AAF6-A07EBAC4C734}" type="pres">
      <dgm:prSet presAssocID="{1142F82D-6155-4355-B667-2A0DA37D1A5C}" presName="spNode" presStyleCnt="0"/>
      <dgm:spPr/>
    </dgm:pt>
    <dgm:pt modelId="{603806DB-C8B3-47F7-A415-AD2DB4DA7CCC}" type="pres">
      <dgm:prSet presAssocID="{97065617-0B20-4D14-8499-8D544812F39E}" presName="sibTrans" presStyleLbl="sibTrans1D1" presStyleIdx="0" presStyleCnt="4"/>
      <dgm:spPr/>
      <dgm:t>
        <a:bodyPr/>
        <a:lstStyle/>
        <a:p>
          <a:endParaRPr lang="en-GB"/>
        </a:p>
      </dgm:t>
    </dgm:pt>
    <dgm:pt modelId="{FBE736CB-0664-4554-96A0-027CFA3007CF}" type="pres">
      <dgm:prSet presAssocID="{FD20769C-B956-4466-B599-EA26FB4F2D66}" presName="node" presStyleLbl="node1" presStyleIdx="1" presStyleCnt="4" custScaleX="125222" custRadScaleRad="126452" custRadScaleInc="618">
        <dgm:presLayoutVars>
          <dgm:bulletEnabled val="1"/>
        </dgm:presLayoutVars>
      </dgm:prSet>
      <dgm:spPr/>
      <dgm:t>
        <a:bodyPr/>
        <a:lstStyle/>
        <a:p>
          <a:endParaRPr lang="en-GB"/>
        </a:p>
      </dgm:t>
    </dgm:pt>
    <dgm:pt modelId="{3F9A25CF-5F4F-42F1-8FA4-D5034CB1003D}" type="pres">
      <dgm:prSet presAssocID="{FD20769C-B956-4466-B599-EA26FB4F2D66}" presName="spNode" presStyleCnt="0"/>
      <dgm:spPr/>
    </dgm:pt>
    <dgm:pt modelId="{70D5EF80-C711-4F5C-9DCE-DAC8C1A91256}" type="pres">
      <dgm:prSet presAssocID="{35102B20-BF50-488B-9361-AFD530B18685}" presName="sibTrans" presStyleLbl="sibTrans1D1" presStyleIdx="1" presStyleCnt="4"/>
      <dgm:spPr/>
      <dgm:t>
        <a:bodyPr/>
        <a:lstStyle/>
        <a:p>
          <a:endParaRPr lang="en-GB"/>
        </a:p>
      </dgm:t>
    </dgm:pt>
    <dgm:pt modelId="{D14CCF94-543A-4C69-BAE1-1F3229F78F23}" type="pres">
      <dgm:prSet presAssocID="{0FF2F285-152C-4EB9-99D3-E35865291BD5}" presName="node" presStyleLbl="node1" presStyleIdx="2" presStyleCnt="4" custScaleX="145321" custScaleY="72183">
        <dgm:presLayoutVars>
          <dgm:bulletEnabled val="1"/>
        </dgm:presLayoutVars>
      </dgm:prSet>
      <dgm:spPr/>
      <dgm:t>
        <a:bodyPr/>
        <a:lstStyle/>
        <a:p>
          <a:endParaRPr lang="en-GB"/>
        </a:p>
      </dgm:t>
    </dgm:pt>
    <dgm:pt modelId="{7C21C910-27FA-4704-B7FD-9CCF9623F527}" type="pres">
      <dgm:prSet presAssocID="{0FF2F285-152C-4EB9-99D3-E35865291BD5}" presName="spNode" presStyleCnt="0"/>
      <dgm:spPr/>
    </dgm:pt>
    <dgm:pt modelId="{B9B36571-EAE4-4363-9031-63B4E8E63110}" type="pres">
      <dgm:prSet presAssocID="{74317B8B-6B67-4B82-808B-C0F405BCBD71}" presName="sibTrans" presStyleLbl="sibTrans1D1" presStyleIdx="2" presStyleCnt="4"/>
      <dgm:spPr/>
      <dgm:t>
        <a:bodyPr/>
        <a:lstStyle/>
        <a:p>
          <a:endParaRPr lang="en-GB"/>
        </a:p>
      </dgm:t>
    </dgm:pt>
    <dgm:pt modelId="{9A131A7B-73AF-4E1B-95D2-3D221796A87A}" type="pres">
      <dgm:prSet presAssocID="{94B3F4D2-35D6-4E8A-9D7D-F4B92A4A7F53}" presName="node" presStyleLbl="node1" presStyleIdx="3" presStyleCnt="4" custScaleX="132634" custRadScaleRad="136777" custRadScaleInc="-572">
        <dgm:presLayoutVars>
          <dgm:bulletEnabled val="1"/>
        </dgm:presLayoutVars>
      </dgm:prSet>
      <dgm:spPr/>
      <dgm:t>
        <a:bodyPr/>
        <a:lstStyle/>
        <a:p>
          <a:endParaRPr lang="en-GB"/>
        </a:p>
      </dgm:t>
    </dgm:pt>
    <dgm:pt modelId="{3C16E471-0211-4CFC-ADEA-4BB1B5B5360B}" type="pres">
      <dgm:prSet presAssocID="{94B3F4D2-35D6-4E8A-9D7D-F4B92A4A7F53}" presName="spNode" presStyleCnt="0"/>
      <dgm:spPr/>
    </dgm:pt>
    <dgm:pt modelId="{22AFFBB7-7BB2-4F83-8316-1175D88036BF}" type="pres">
      <dgm:prSet presAssocID="{0B1CADA4-25EE-48A7-983F-4772FFBE1155}" presName="sibTrans" presStyleLbl="sibTrans1D1" presStyleIdx="3" presStyleCnt="4"/>
      <dgm:spPr/>
      <dgm:t>
        <a:bodyPr/>
        <a:lstStyle/>
        <a:p>
          <a:endParaRPr lang="en-GB"/>
        </a:p>
      </dgm:t>
    </dgm:pt>
  </dgm:ptLst>
  <dgm:cxnLst>
    <dgm:cxn modelId="{B8D6D003-96A5-4C61-B535-9597CED5AA73}" srcId="{EA1901CA-A5E9-40FD-BAC6-9BBD0489B99F}" destId="{FD20769C-B956-4466-B599-EA26FB4F2D66}" srcOrd="1" destOrd="0" parTransId="{B70CEB6A-3298-4503-80CC-D38578F99107}" sibTransId="{35102B20-BF50-488B-9361-AFD530B18685}"/>
    <dgm:cxn modelId="{7DC97B99-46F9-497D-9045-8EB350EA6C77}" type="presOf" srcId="{0FF2F285-152C-4EB9-99D3-E35865291BD5}" destId="{D14CCF94-543A-4C69-BAE1-1F3229F78F23}" srcOrd="0" destOrd="0" presId="urn:microsoft.com/office/officeart/2005/8/layout/cycle5"/>
    <dgm:cxn modelId="{DE238D65-E501-4FC7-9968-4D02AE7304D7}" type="presOf" srcId="{EA1901CA-A5E9-40FD-BAC6-9BBD0489B99F}" destId="{B831E1AB-5903-4963-ABA5-AB3B90FF9C92}" srcOrd="0" destOrd="0" presId="urn:microsoft.com/office/officeart/2005/8/layout/cycle5"/>
    <dgm:cxn modelId="{D9EEFDD9-2D06-41D0-89AD-73035DD15D65}" type="presOf" srcId="{0B1CADA4-25EE-48A7-983F-4772FFBE1155}" destId="{22AFFBB7-7BB2-4F83-8316-1175D88036BF}" srcOrd="0" destOrd="0" presId="urn:microsoft.com/office/officeart/2005/8/layout/cycle5"/>
    <dgm:cxn modelId="{27F90538-D855-49CB-9534-2EDF292C93D8}" type="presOf" srcId="{1142F82D-6155-4355-B667-2A0DA37D1A5C}" destId="{E8F66401-86CF-47A3-9BE5-EF6D8CE89B1F}" srcOrd="0" destOrd="0" presId="urn:microsoft.com/office/officeart/2005/8/layout/cycle5"/>
    <dgm:cxn modelId="{5EF011FA-60AD-4FB7-BB02-122AE00E1AD9}" type="presOf" srcId="{74317B8B-6B67-4B82-808B-C0F405BCBD71}" destId="{B9B36571-EAE4-4363-9031-63B4E8E63110}" srcOrd="0" destOrd="0" presId="urn:microsoft.com/office/officeart/2005/8/layout/cycle5"/>
    <dgm:cxn modelId="{88CF3AEA-9B51-4844-845A-AA9C2C02CC60}" type="presOf" srcId="{FD20769C-B956-4466-B599-EA26FB4F2D66}" destId="{FBE736CB-0664-4554-96A0-027CFA3007CF}" srcOrd="0" destOrd="0" presId="urn:microsoft.com/office/officeart/2005/8/layout/cycle5"/>
    <dgm:cxn modelId="{5262F87F-2619-40AC-9E70-D0435A9474B1}" srcId="{EA1901CA-A5E9-40FD-BAC6-9BBD0489B99F}" destId="{94B3F4D2-35D6-4E8A-9D7D-F4B92A4A7F53}" srcOrd="3" destOrd="0" parTransId="{32BA88D0-E4C0-4DAD-AC74-8CDA8B0D3FBB}" sibTransId="{0B1CADA4-25EE-48A7-983F-4772FFBE1155}"/>
    <dgm:cxn modelId="{608B4EEB-A936-4E4E-A1C0-9A97B359380D}" type="presOf" srcId="{97065617-0B20-4D14-8499-8D544812F39E}" destId="{603806DB-C8B3-47F7-A415-AD2DB4DA7CCC}" srcOrd="0" destOrd="0" presId="urn:microsoft.com/office/officeart/2005/8/layout/cycle5"/>
    <dgm:cxn modelId="{07BD69B4-691D-4260-BAA6-4C1A124D7DD0}" type="presOf" srcId="{94B3F4D2-35D6-4E8A-9D7D-F4B92A4A7F53}" destId="{9A131A7B-73AF-4E1B-95D2-3D221796A87A}" srcOrd="0" destOrd="0" presId="urn:microsoft.com/office/officeart/2005/8/layout/cycle5"/>
    <dgm:cxn modelId="{CADD8F51-F4B9-4785-89CF-234D3403C79E}" type="presOf" srcId="{35102B20-BF50-488B-9361-AFD530B18685}" destId="{70D5EF80-C711-4F5C-9DCE-DAC8C1A91256}" srcOrd="0" destOrd="0" presId="urn:microsoft.com/office/officeart/2005/8/layout/cycle5"/>
    <dgm:cxn modelId="{FDF32E6E-E35D-4C65-8FD5-E1859D3DD201}" srcId="{EA1901CA-A5E9-40FD-BAC6-9BBD0489B99F}" destId="{1142F82D-6155-4355-B667-2A0DA37D1A5C}" srcOrd="0" destOrd="0" parTransId="{F23D5EED-5F0E-4DE3-8113-1C7FCFE86FD2}" sibTransId="{97065617-0B20-4D14-8499-8D544812F39E}"/>
    <dgm:cxn modelId="{00F626B2-AB77-48C4-AD6F-CD8E44F57A5B}" srcId="{EA1901CA-A5E9-40FD-BAC6-9BBD0489B99F}" destId="{0FF2F285-152C-4EB9-99D3-E35865291BD5}" srcOrd="2" destOrd="0" parTransId="{45D864B9-EE27-4583-BBB5-682AE2F61A32}" sibTransId="{74317B8B-6B67-4B82-808B-C0F405BCBD71}"/>
    <dgm:cxn modelId="{32633C72-13AC-4D4C-AA64-0F9C32D5594B}" type="presParOf" srcId="{B831E1AB-5903-4963-ABA5-AB3B90FF9C92}" destId="{E8F66401-86CF-47A3-9BE5-EF6D8CE89B1F}" srcOrd="0" destOrd="0" presId="urn:microsoft.com/office/officeart/2005/8/layout/cycle5"/>
    <dgm:cxn modelId="{7C71C0FF-1B45-48E6-82EF-A2B483C604E1}" type="presParOf" srcId="{B831E1AB-5903-4963-ABA5-AB3B90FF9C92}" destId="{FE554DA1-F633-4761-AAF6-A07EBAC4C734}" srcOrd="1" destOrd="0" presId="urn:microsoft.com/office/officeart/2005/8/layout/cycle5"/>
    <dgm:cxn modelId="{2CEA14F8-C13E-415A-9F41-BC00D9AA7AA4}" type="presParOf" srcId="{B831E1AB-5903-4963-ABA5-AB3B90FF9C92}" destId="{603806DB-C8B3-47F7-A415-AD2DB4DA7CCC}" srcOrd="2" destOrd="0" presId="urn:microsoft.com/office/officeart/2005/8/layout/cycle5"/>
    <dgm:cxn modelId="{8695D15C-FF28-4146-8460-1DCF1928BEEE}" type="presParOf" srcId="{B831E1AB-5903-4963-ABA5-AB3B90FF9C92}" destId="{FBE736CB-0664-4554-96A0-027CFA3007CF}" srcOrd="3" destOrd="0" presId="urn:microsoft.com/office/officeart/2005/8/layout/cycle5"/>
    <dgm:cxn modelId="{FFBB7502-9AAC-49F9-8FF0-10D678116695}" type="presParOf" srcId="{B831E1AB-5903-4963-ABA5-AB3B90FF9C92}" destId="{3F9A25CF-5F4F-42F1-8FA4-D5034CB1003D}" srcOrd="4" destOrd="0" presId="urn:microsoft.com/office/officeart/2005/8/layout/cycle5"/>
    <dgm:cxn modelId="{E4272680-7244-4953-A2F3-4DB50518D52B}" type="presParOf" srcId="{B831E1AB-5903-4963-ABA5-AB3B90FF9C92}" destId="{70D5EF80-C711-4F5C-9DCE-DAC8C1A91256}" srcOrd="5" destOrd="0" presId="urn:microsoft.com/office/officeart/2005/8/layout/cycle5"/>
    <dgm:cxn modelId="{089E3579-01B2-4098-B239-9E05BD9C38D5}" type="presParOf" srcId="{B831E1AB-5903-4963-ABA5-AB3B90FF9C92}" destId="{D14CCF94-543A-4C69-BAE1-1F3229F78F23}" srcOrd="6" destOrd="0" presId="urn:microsoft.com/office/officeart/2005/8/layout/cycle5"/>
    <dgm:cxn modelId="{743D6C7A-5D74-4F15-B1B9-CBEB09DD1655}" type="presParOf" srcId="{B831E1AB-5903-4963-ABA5-AB3B90FF9C92}" destId="{7C21C910-27FA-4704-B7FD-9CCF9623F527}" srcOrd="7" destOrd="0" presId="urn:microsoft.com/office/officeart/2005/8/layout/cycle5"/>
    <dgm:cxn modelId="{074C1039-2A70-4BD5-8EB4-115D0B33900C}" type="presParOf" srcId="{B831E1AB-5903-4963-ABA5-AB3B90FF9C92}" destId="{B9B36571-EAE4-4363-9031-63B4E8E63110}" srcOrd="8" destOrd="0" presId="urn:microsoft.com/office/officeart/2005/8/layout/cycle5"/>
    <dgm:cxn modelId="{FFDE3B9A-AC67-44C3-A562-F6D8C775FCD9}" type="presParOf" srcId="{B831E1AB-5903-4963-ABA5-AB3B90FF9C92}" destId="{9A131A7B-73AF-4E1B-95D2-3D221796A87A}" srcOrd="9" destOrd="0" presId="urn:microsoft.com/office/officeart/2005/8/layout/cycle5"/>
    <dgm:cxn modelId="{C9187C15-3D2D-48EE-9411-DA55C63B74DB}" type="presParOf" srcId="{B831E1AB-5903-4963-ABA5-AB3B90FF9C92}" destId="{3C16E471-0211-4CFC-ADEA-4BB1B5B5360B}" srcOrd="10" destOrd="0" presId="urn:microsoft.com/office/officeart/2005/8/layout/cycle5"/>
    <dgm:cxn modelId="{B703A9BF-8246-4EFB-AFBD-BB20B2CB93D7}" type="presParOf" srcId="{B831E1AB-5903-4963-ABA5-AB3B90FF9C92}" destId="{22AFFBB7-7BB2-4F83-8316-1175D88036BF}" srcOrd="11"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EE8E7-716C-40A5-88B3-138049095150}">
      <dsp:nvSpPr>
        <dsp:cNvPr id="0" name=""/>
        <dsp:cNvSpPr/>
      </dsp:nvSpPr>
      <dsp:spPr>
        <a:xfrm rot="5400000">
          <a:off x="4464079" y="-2061256"/>
          <a:ext cx="2113877"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Promote use of evidence and national or subnational data in decision making</a:t>
          </a:r>
          <a:endParaRPr lang="en-US" sz="1800" kern="1200" dirty="0"/>
        </a:p>
        <a:p>
          <a:pPr marL="228600" lvl="1" indent="-228600" algn="l" defTabSz="977900">
            <a:lnSpc>
              <a:spcPct val="90000"/>
            </a:lnSpc>
            <a:spcBef>
              <a:spcPct val="0"/>
            </a:spcBef>
            <a:spcAft>
              <a:spcPct val="15000"/>
            </a:spcAft>
            <a:buChar char="••"/>
          </a:pPr>
          <a:r>
            <a:rPr lang="en-US" sz="2200" kern="1200" dirty="0" smtClean="0"/>
            <a:t>Increase public &amp; politicians awareness of RMNCH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Highlight priorities for strengthening national data systems</a:t>
          </a:r>
          <a:endParaRPr lang="en-US" sz="2200" kern="1200" dirty="0"/>
        </a:p>
      </dsp:txBody>
      <dsp:txXfrm rot="5400000">
        <a:off x="4464079" y="-2061256"/>
        <a:ext cx="2113877" cy="6237514"/>
      </dsp:txXfrm>
    </dsp:sp>
    <dsp:sp modelId="{ADA4FD8D-B74D-416E-8592-A2AA35BC8340}">
      <dsp:nvSpPr>
        <dsp:cNvPr id="0" name=""/>
        <dsp:cNvSpPr/>
      </dsp:nvSpPr>
      <dsp:spPr>
        <a:xfrm>
          <a:off x="0" y="619961"/>
          <a:ext cx="2401077" cy="78918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 used for action</a:t>
          </a:r>
          <a:endParaRPr lang="en-US" sz="2400" kern="1200" dirty="0"/>
        </a:p>
      </dsp:txBody>
      <dsp:txXfrm>
        <a:off x="0" y="619961"/>
        <a:ext cx="2401077" cy="789184"/>
      </dsp:txXfrm>
    </dsp:sp>
    <dsp:sp modelId="{E4343359-0BCE-46B8-BC22-1894FB61820B}">
      <dsp:nvSpPr>
        <dsp:cNvPr id="0" name=""/>
        <dsp:cNvSpPr/>
      </dsp:nvSpPr>
      <dsp:spPr>
        <a:xfrm rot="5400000">
          <a:off x="4593458" y="-37297"/>
          <a:ext cx="1855120"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Assess current domestic &amp; external resources for RMNCH</a:t>
          </a:r>
          <a:endParaRPr lang="en-US" sz="2200" kern="1200" dirty="0"/>
        </a:p>
        <a:p>
          <a:pPr marL="228600" lvl="1" indent="-228600" algn="l" defTabSz="977900">
            <a:lnSpc>
              <a:spcPct val="90000"/>
            </a:lnSpc>
            <a:spcBef>
              <a:spcPct val="0"/>
            </a:spcBef>
            <a:spcAft>
              <a:spcPct val="15000"/>
            </a:spcAft>
            <a:buChar char="••"/>
          </a:pPr>
          <a:r>
            <a:rPr lang="en-US" sz="2200" kern="1200" dirty="0" smtClean="0"/>
            <a:t>Links resources used with outcomes obtained</a:t>
          </a:r>
          <a:endParaRPr lang="en-US" sz="2200" kern="1200" dirty="0"/>
        </a:p>
        <a:p>
          <a:pPr marL="228600" lvl="1" indent="-228600" algn="l" defTabSz="977900">
            <a:lnSpc>
              <a:spcPct val="90000"/>
            </a:lnSpc>
            <a:spcBef>
              <a:spcPct val="0"/>
            </a:spcBef>
            <a:spcAft>
              <a:spcPct val="15000"/>
            </a:spcAft>
            <a:buChar char="••"/>
          </a:pPr>
          <a:r>
            <a:rPr lang="en-US" sz="2200" kern="1200" dirty="0" smtClean="0"/>
            <a:t>Promote more efficient and equitable use of resources</a:t>
          </a:r>
          <a:endParaRPr lang="en-US" sz="2200" kern="1200" dirty="0"/>
        </a:p>
      </dsp:txBody>
      <dsp:txXfrm rot="5400000">
        <a:off x="4593458" y="-37297"/>
        <a:ext cx="1855120" cy="6237514"/>
      </dsp:txXfrm>
    </dsp:sp>
    <dsp:sp modelId="{49CB0E25-2104-43EE-A1DF-070604B175D5}">
      <dsp:nvSpPr>
        <dsp:cNvPr id="0" name=""/>
        <dsp:cNvSpPr/>
      </dsp:nvSpPr>
      <dsp:spPr>
        <a:xfrm>
          <a:off x="1184" y="2686867"/>
          <a:ext cx="2401077" cy="789184"/>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Resources maximised</a:t>
          </a:r>
          <a:endParaRPr lang="en-US" sz="2400" kern="1200" dirty="0"/>
        </a:p>
      </dsp:txBody>
      <dsp:txXfrm>
        <a:off x="1184" y="2686867"/>
        <a:ext cx="2401077" cy="789184"/>
      </dsp:txXfrm>
    </dsp:sp>
    <dsp:sp modelId="{0B457A84-0910-40B0-A332-3BC6A5533D6E}">
      <dsp:nvSpPr>
        <dsp:cNvPr id="0" name=""/>
        <dsp:cNvSpPr/>
      </dsp:nvSpPr>
      <dsp:spPr>
        <a:xfrm rot="5400000">
          <a:off x="4606903" y="1843836"/>
          <a:ext cx="1828231"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Increase advocacy for accelerated improvements for  the health of women, newborns &amp; children, </a:t>
          </a:r>
          <a:endParaRPr lang="en-US" sz="2200" kern="1200" dirty="0"/>
        </a:p>
        <a:p>
          <a:pPr marL="228600" lvl="1" indent="-228600" algn="l" defTabSz="977900">
            <a:lnSpc>
              <a:spcPct val="90000"/>
            </a:lnSpc>
            <a:spcBef>
              <a:spcPct val="0"/>
            </a:spcBef>
            <a:spcAft>
              <a:spcPct val="15000"/>
            </a:spcAft>
            <a:buChar char="••"/>
          </a:pPr>
          <a:r>
            <a:rPr lang="en-US" sz="2200" kern="1200" dirty="0" smtClean="0"/>
            <a:t>Accountability mechanism, especially  to reach the poorest</a:t>
          </a:r>
          <a:endParaRPr lang="en-US" sz="2200" kern="1200" dirty="0"/>
        </a:p>
      </dsp:txBody>
      <dsp:txXfrm rot="5400000">
        <a:off x="4606903" y="1843836"/>
        <a:ext cx="1828231" cy="6237514"/>
      </dsp:txXfrm>
    </dsp:sp>
    <dsp:sp modelId="{3954B31B-8134-4DB8-B121-680B632A1BA0}">
      <dsp:nvSpPr>
        <dsp:cNvPr id="0" name=""/>
        <dsp:cNvSpPr/>
      </dsp:nvSpPr>
      <dsp:spPr>
        <a:xfrm>
          <a:off x="0" y="4568002"/>
          <a:ext cx="2401077" cy="789184"/>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Health outcomes improved</a:t>
          </a:r>
          <a:endParaRPr lang="en-US" sz="2400" kern="1200" dirty="0"/>
        </a:p>
      </dsp:txBody>
      <dsp:txXfrm>
        <a:off x="0" y="4568002"/>
        <a:ext cx="2401077" cy="7891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23FF7-A529-4D64-811B-9ED82727D55C}">
      <dsp:nvSpPr>
        <dsp:cNvPr id="0" name=""/>
        <dsp:cNvSpPr/>
      </dsp:nvSpPr>
      <dsp:spPr>
        <a:xfrm rot="21359605">
          <a:off x="4413508" y="-99783"/>
          <a:ext cx="2759687" cy="2759687"/>
        </a:xfrm>
        <a:prstGeom prst="gear9">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Country centered context specific products </a:t>
          </a:r>
        </a:p>
        <a:p>
          <a:pPr lvl="0" algn="ctr" defTabSz="889000">
            <a:lnSpc>
              <a:spcPct val="90000"/>
            </a:lnSpc>
            <a:spcBef>
              <a:spcPct val="0"/>
            </a:spcBef>
            <a:spcAft>
              <a:spcPct val="35000"/>
            </a:spcAft>
          </a:pPr>
          <a:r>
            <a:rPr lang="en-US" sz="2000" b="1" kern="1200" dirty="0" smtClean="0"/>
            <a:t>eg subnational profiles</a:t>
          </a:r>
        </a:p>
      </dsp:txBody>
      <dsp:txXfrm rot="21359605">
        <a:off x="4413508" y="-99783"/>
        <a:ext cx="2759687" cy="2759687"/>
      </dsp:txXfrm>
    </dsp:sp>
    <dsp:sp modelId="{A255CFB2-BF9B-45DB-BDCC-1FD6298E3BDC}">
      <dsp:nvSpPr>
        <dsp:cNvPr id="0" name=""/>
        <dsp:cNvSpPr/>
      </dsp:nvSpPr>
      <dsp:spPr>
        <a:xfrm rot="393087">
          <a:off x="879478" y="709895"/>
          <a:ext cx="4412468" cy="4150629"/>
        </a:xfrm>
        <a:prstGeom prst="gear6">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US" sz="2000" b="1" kern="1200" dirty="0" smtClean="0"/>
            <a:t>Country led process with broad stakeholder inputs, promoting accountability</a:t>
          </a:r>
        </a:p>
        <a:p>
          <a:pPr lvl="0" algn="ctr" defTabSz="889000">
            <a:lnSpc>
              <a:spcPct val="90000"/>
            </a:lnSpc>
            <a:spcBef>
              <a:spcPct val="0"/>
            </a:spcBef>
            <a:spcAft>
              <a:spcPts val="600"/>
            </a:spcAft>
          </a:pPr>
          <a:r>
            <a:rPr lang="en-US" sz="2000" b="1" kern="1200" dirty="0" smtClean="0"/>
            <a:t>Link to National Health Sector review process</a:t>
          </a:r>
          <a:endParaRPr lang="en-US" sz="2000" b="1" kern="1200" dirty="0"/>
        </a:p>
      </dsp:txBody>
      <dsp:txXfrm rot="393087">
        <a:off x="879478" y="709895"/>
        <a:ext cx="4412468" cy="4150629"/>
      </dsp:txXfrm>
    </dsp:sp>
    <dsp:sp modelId="{888042E6-5AD5-4CF8-87CC-08528031B19B}">
      <dsp:nvSpPr>
        <dsp:cNvPr id="0" name=""/>
        <dsp:cNvSpPr/>
      </dsp:nvSpPr>
      <dsp:spPr>
        <a:xfrm rot="19525322">
          <a:off x="4247294" y="2275931"/>
          <a:ext cx="2658949" cy="2510001"/>
        </a:xfrm>
        <a:prstGeom prst="gear6">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support from global CD members</a:t>
          </a:r>
          <a:endParaRPr lang="en-US" sz="2000" kern="1200" dirty="0"/>
        </a:p>
      </dsp:txBody>
      <dsp:txXfrm rot="20425322">
        <a:off x="4839314" y="2817613"/>
        <a:ext cx="1474909" cy="1426636"/>
      </dsp:txXfrm>
    </dsp:sp>
    <dsp:sp modelId="{82EC1E1D-3F8F-4988-945F-AEDCF9F1E442}">
      <dsp:nvSpPr>
        <dsp:cNvPr id="0" name=""/>
        <dsp:cNvSpPr/>
      </dsp:nvSpPr>
      <dsp:spPr>
        <a:xfrm rot="626286">
          <a:off x="4444964" y="-133818"/>
          <a:ext cx="3532399" cy="3532399"/>
        </a:xfrm>
        <a:prstGeom prst="circularArrow">
          <a:avLst>
            <a:gd name="adj1" fmla="val 4688"/>
            <a:gd name="adj2" fmla="val 299029"/>
            <a:gd name="adj3" fmla="val 2532848"/>
            <a:gd name="adj4" fmla="val 15825797"/>
            <a:gd name="adj5" fmla="val 546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19836E-25D1-4789-BE2B-B891209EE3F8}">
      <dsp:nvSpPr>
        <dsp:cNvPr id="0" name=""/>
        <dsp:cNvSpPr/>
      </dsp:nvSpPr>
      <dsp:spPr>
        <a:xfrm rot="3849287" flipV="1">
          <a:off x="1150937" y="810247"/>
          <a:ext cx="2566509" cy="2566509"/>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5D32B2B-5949-432B-84C7-B2102A870A6C}">
      <dsp:nvSpPr>
        <dsp:cNvPr id="0" name=""/>
        <dsp:cNvSpPr/>
      </dsp:nvSpPr>
      <dsp:spPr>
        <a:xfrm rot="11326080">
          <a:off x="3530762" y="2576838"/>
          <a:ext cx="3154402" cy="2615072"/>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66401-86CF-47A3-9BE5-EF6D8CE89B1F}">
      <dsp:nvSpPr>
        <dsp:cNvPr id="0" name=""/>
        <dsp:cNvSpPr/>
      </dsp:nvSpPr>
      <dsp:spPr>
        <a:xfrm>
          <a:off x="2980181" y="185666"/>
          <a:ext cx="2898056" cy="907243"/>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and analyze data and assess system gaps and opportunities</a:t>
          </a:r>
          <a:endParaRPr lang="en-GB" sz="2000" kern="1200" dirty="0"/>
        </a:p>
      </dsp:txBody>
      <dsp:txXfrm>
        <a:off x="2980181" y="185666"/>
        <a:ext cx="2898056" cy="907243"/>
      </dsp:txXfrm>
    </dsp:sp>
    <dsp:sp modelId="{603806DB-C8B3-47F7-A415-AD2DB4DA7CCC}">
      <dsp:nvSpPr>
        <dsp:cNvPr id="0" name=""/>
        <dsp:cNvSpPr/>
      </dsp:nvSpPr>
      <dsp:spPr>
        <a:xfrm>
          <a:off x="2310186" y="1017080"/>
          <a:ext cx="4254749" cy="4254749"/>
        </a:xfrm>
        <a:custGeom>
          <a:avLst/>
          <a:gdLst/>
          <a:ahLst/>
          <a:cxnLst/>
          <a:rect l="0" t="0" r="0" b="0"/>
          <a:pathLst>
            <a:path>
              <a:moveTo>
                <a:pt x="3004115" y="189063"/>
              </a:moveTo>
              <a:arcTo wR="2127374" hR="2127374" stAng="17660296" swAng="169358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FBE736CB-0664-4554-96A0-027CFA3007CF}">
      <dsp:nvSpPr>
        <dsp:cNvPr id="0" name=""/>
        <dsp:cNvSpPr/>
      </dsp:nvSpPr>
      <dsp:spPr>
        <a:xfrm>
          <a:off x="5878499" y="2131293"/>
          <a:ext cx="2481608" cy="128814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 and plan using data, identify resource gaps, equity gaps</a:t>
          </a:r>
          <a:endParaRPr lang="en-GB" sz="2000" kern="1200" dirty="0"/>
        </a:p>
      </dsp:txBody>
      <dsp:txXfrm>
        <a:off x="5878499" y="2131293"/>
        <a:ext cx="2481608" cy="1288148"/>
      </dsp:txXfrm>
    </dsp:sp>
    <dsp:sp modelId="{70D5EF80-C711-4F5C-9DCE-DAC8C1A91256}">
      <dsp:nvSpPr>
        <dsp:cNvPr id="0" name=""/>
        <dsp:cNvSpPr/>
      </dsp:nvSpPr>
      <dsp:spPr>
        <a:xfrm>
          <a:off x="2317535" y="253445"/>
          <a:ext cx="4254749" cy="4254749"/>
        </a:xfrm>
        <a:custGeom>
          <a:avLst/>
          <a:gdLst/>
          <a:ahLst/>
          <a:cxnLst/>
          <a:rect l="0" t="0" r="0" b="0"/>
          <a:pathLst>
            <a:path>
              <a:moveTo>
                <a:pt x="3803458" y="3437515"/>
              </a:moveTo>
              <a:arcTo wR="2127374" hR="2127374" stAng="2280816" swAng="1651567"/>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D14CCF94-543A-4C69-BAE1-1F3229F78F23}">
      <dsp:nvSpPr>
        <dsp:cNvPr id="0" name=""/>
        <dsp:cNvSpPr/>
      </dsp:nvSpPr>
      <dsp:spPr>
        <a:xfrm>
          <a:off x="2989248" y="4429125"/>
          <a:ext cx="2879923" cy="929824"/>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Policy change, program, implementation</a:t>
          </a:r>
          <a:endParaRPr lang="en-GB" sz="2000" kern="1200" dirty="0"/>
        </a:p>
      </dsp:txBody>
      <dsp:txXfrm>
        <a:off x="2989248" y="4429125"/>
        <a:ext cx="2879923" cy="929824"/>
      </dsp:txXfrm>
    </dsp:sp>
    <dsp:sp modelId="{B9B36571-EAE4-4363-9031-63B4E8E63110}">
      <dsp:nvSpPr>
        <dsp:cNvPr id="0" name=""/>
        <dsp:cNvSpPr/>
      </dsp:nvSpPr>
      <dsp:spPr>
        <a:xfrm>
          <a:off x="2115939" y="223080"/>
          <a:ext cx="4254749" cy="4254749"/>
        </a:xfrm>
        <a:custGeom>
          <a:avLst/>
          <a:gdLst/>
          <a:ahLst/>
          <a:cxnLst/>
          <a:rect l="0" t="0" r="0" b="0"/>
          <a:pathLst>
            <a:path>
              <a:moveTo>
                <a:pt x="1346879" y="4106402"/>
              </a:moveTo>
              <a:arcTo wR="2127374" hR="2127374" stAng="6691407" swAng="1744303"/>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9A131A7B-73AF-4E1B-95D2-3D221796A87A}">
      <dsp:nvSpPr>
        <dsp:cNvPr id="0" name=""/>
        <dsp:cNvSpPr/>
      </dsp:nvSpPr>
      <dsp:spPr>
        <a:xfrm>
          <a:off x="205215" y="2131303"/>
          <a:ext cx="2628496" cy="128814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Track progress for coverage and equity, inputs and outcomes</a:t>
          </a:r>
          <a:endParaRPr lang="en-GB" sz="2000" kern="1200" dirty="0"/>
        </a:p>
      </dsp:txBody>
      <dsp:txXfrm>
        <a:off x="205215" y="2131303"/>
        <a:ext cx="2628496" cy="1288148"/>
      </dsp:txXfrm>
    </dsp:sp>
    <dsp:sp modelId="{22AFFBB7-7BB2-4F83-8316-1175D88036BF}">
      <dsp:nvSpPr>
        <dsp:cNvPr id="0" name=""/>
        <dsp:cNvSpPr/>
      </dsp:nvSpPr>
      <dsp:spPr>
        <a:xfrm>
          <a:off x="2123553" y="1046987"/>
          <a:ext cx="4254749" cy="4254749"/>
        </a:xfrm>
        <a:custGeom>
          <a:avLst/>
          <a:gdLst/>
          <a:ahLst/>
          <a:cxnLst/>
          <a:rect l="0" t="0" r="0" b="0"/>
          <a:pathLst>
            <a:path>
              <a:moveTo>
                <a:pt x="469717" y="793996"/>
              </a:moveTo>
              <a:arcTo wR="2127374" hR="2127374" stAng="13128740" swAng="178856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2/18/2013</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xmlns=""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2/18/2013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xmlns=""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xfrm>
            <a:off x="700088" y="4418013"/>
            <a:ext cx="5610225" cy="4181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a:t>
            </a:r>
            <a:r>
              <a:rPr lang="en-GB" baseline="0" dirty="0" smtClean="0"/>
              <a:t>, the data from the 2012 Countdown profile </a:t>
            </a:r>
            <a:r>
              <a:rPr lang="en-GB" i="0" baseline="0" dirty="0" smtClean="0"/>
              <a:t>for Burundi, and a brief explanation of the benefits of holding a country Countdown.</a:t>
            </a:r>
            <a:endParaRPr lang="en-GB"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t>
            </a:r>
            <a:r>
              <a:rPr lang="en-US" i="1" dirty="0" smtClean="0"/>
              <a:t>2012</a:t>
            </a:r>
            <a:r>
              <a:rPr lang="en-US" dirty="0" smtClean="0"/>
              <a:t> Countdown profile for </a:t>
            </a:r>
            <a:r>
              <a:rPr lang="en-US" i="1" dirty="0" smtClean="0"/>
              <a:t>Burundi</a:t>
            </a:r>
            <a:r>
              <a:rPr lang="en-US" i="1" baseline="0" dirty="0" smtClean="0"/>
              <a:t>  </a:t>
            </a:r>
            <a:r>
              <a:rPr lang="en-US" dirty="0" smtClean="0"/>
              <a:t>has a wide range of data on maternal, newborn and child health.  It</a:t>
            </a:r>
            <a:r>
              <a:rPr lang="en-US" baseline="0" dirty="0" smtClean="0"/>
              <a:t> includes data for coverage of effective interventions for which there is internationally comparable data, where possible, including trend data. </a:t>
            </a:r>
            <a:r>
              <a:rPr lang="en-US" baseline="0" dirty="0" smtClean="0"/>
              <a:t> </a:t>
            </a:r>
            <a:r>
              <a:rPr lang="en-US" i="0" dirty="0" smtClean="0">
                <a:solidFill>
                  <a:srgbClr val="FF0000"/>
                </a:solidFill>
              </a:rPr>
              <a:t>In</a:t>
            </a:r>
            <a:r>
              <a:rPr lang="en-US" i="0" baseline="0" dirty="0" smtClean="0">
                <a:solidFill>
                  <a:srgbClr val="FF0000"/>
                </a:solidFill>
              </a:rPr>
              <a:t> </a:t>
            </a:r>
            <a:r>
              <a:rPr lang="en-US" i="0" baseline="0" dirty="0" smtClean="0">
                <a:solidFill>
                  <a:srgbClr val="FF0000"/>
                </a:solidFill>
              </a:rPr>
              <a:t>the </a:t>
            </a:r>
            <a:r>
              <a:rPr lang="en-US" i="0" baseline="0" dirty="0" smtClean="0">
                <a:solidFill>
                  <a:srgbClr val="FF0000"/>
                </a:solidFill>
              </a:rPr>
              <a:t>2012 </a:t>
            </a:r>
            <a:r>
              <a:rPr lang="en-US" i="0" baseline="0" dirty="0" smtClean="0">
                <a:solidFill>
                  <a:srgbClr val="FF0000"/>
                </a:solidFill>
              </a:rPr>
              <a:t>Countdown profiles, and in this presentation, all data are the most recent available as of the time the profiles were developed in early 2012</a:t>
            </a:r>
            <a:r>
              <a:rPr lang="en-US" i="0" baseline="0" dirty="0" smtClean="0"/>
              <a:t>, with most data from the last nationally representative sample survey. </a:t>
            </a:r>
            <a:endParaRPr lang="en-US" i="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solidFill>
                  <a:srgbClr val="FF0000"/>
                </a:solidFill>
              </a:rPr>
              <a:t>In </a:t>
            </a:r>
            <a:r>
              <a:rPr lang="en-US" i="0" baseline="0" dirty="0" smtClean="0">
                <a:solidFill>
                  <a:srgbClr val="FF0000"/>
                </a:solidFill>
              </a:rPr>
              <a:t>some cases, you may find that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solidFill>
                  <a:prstClr val="black"/>
                </a:solidFill>
                <a:latin typeface="Calibri" pitchFamily="34" charset="0"/>
                <a:cs typeface="Calibri" pitchFamily="34" charset="0"/>
              </a:rPr>
              <a:pPr eaLnBrk="1" hangingPunct="1"/>
              <a:t>15</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a:t>
            </a:r>
            <a:r>
              <a:rPr lang="en-US" i="1" baseline="0" dirty="0" smtClean="0"/>
              <a:t>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Burundi’s official mortality statistics.)</a:t>
            </a:r>
          </a:p>
          <a:p>
            <a:r>
              <a:rPr lang="en-US" dirty="0" smtClean="0"/>
              <a:t>Other</a:t>
            </a:r>
            <a:r>
              <a:rPr lang="en-US" baseline="0" dirty="0" smtClean="0"/>
              <a:t> </a:t>
            </a:r>
            <a:r>
              <a:rPr lang="en-US" baseline="0" dirty="0" smtClean="0"/>
              <a:t>data sources </a:t>
            </a:r>
            <a:r>
              <a:rPr lang="en-US" baseline="0" dirty="0" smtClean="0"/>
              <a:t>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Burundi </a:t>
            </a:r>
            <a:r>
              <a:rPr lang="en-US" i="1" dirty="0" smtClean="0"/>
              <a:t>Under—five child </a:t>
            </a:r>
            <a:r>
              <a:rPr lang="en-US" i="1" dirty="0" smtClean="0"/>
              <a:t>mortality </a:t>
            </a:r>
            <a:r>
              <a:rPr lang="en-US" i="1" dirty="0" smtClean="0"/>
              <a:t>rate </a:t>
            </a:r>
            <a:r>
              <a:rPr lang="en-US" dirty="0" smtClean="0"/>
              <a:t>and </a:t>
            </a:r>
            <a:r>
              <a:rPr lang="en-US" i="1" dirty="0" smtClean="0"/>
              <a:t>Maternal mortality ratio </a:t>
            </a:r>
            <a:r>
              <a:rPr lang="en-US" dirty="0" smtClean="0"/>
              <a:t>are declining very slowly.</a:t>
            </a:r>
            <a:r>
              <a:rPr lang="en-US" baseline="0" dirty="0" smtClean="0"/>
              <a:t>  </a:t>
            </a:r>
            <a:r>
              <a:rPr lang="en-US" dirty="0" smtClean="0"/>
              <a:t> Both figures are far</a:t>
            </a:r>
            <a:r>
              <a:rPr lang="en-US" baseline="0" dirty="0" smtClean="0"/>
              <a:t> from the MDG targets.  </a:t>
            </a:r>
            <a:r>
              <a:rPr lang="en-US" dirty="0" smtClean="0"/>
              <a:t>Newer UN</a:t>
            </a:r>
            <a:r>
              <a:rPr lang="en-US" baseline="0" dirty="0" smtClean="0"/>
              <a:t> estimates show an Under-five mortality rate of 139 for 2011.</a:t>
            </a:r>
            <a:endParaRPr lang="en-US" dirty="0" smtClean="0"/>
          </a:p>
          <a:p>
            <a:endParaRPr lang="en-US" baseline="0" dirty="0" smtClean="0"/>
          </a:p>
          <a:p>
            <a:r>
              <a:rPr lang="en-US" i="1" baseline="0" dirty="0" smtClean="0"/>
              <a:t>(Note</a:t>
            </a:r>
            <a:r>
              <a:rPr lang="en-US" i="1" baseline="0" dirty="0" smtClean="0"/>
              <a:t>: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i="1" dirty="0" smtClean="0"/>
              <a:t> </a:t>
            </a:r>
            <a:r>
              <a:rPr lang="en-US" dirty="0" smtClean="0"/>
              <a:t>for </a:t>
            </a:r>
            <a:r>
              <a:rPr lang="en-US" i="0" dirty="0" smtClean="0"/>
              <a:t>sub-Saharan</a:t>
            </a:r>
            <a:r>
              <a:rPr lang="en-US" i="0" baseline="0" dirty="0" smtClean="0"/>
              <a:t> Africa</a:t>
            </a:r>
            <a:r>
              <a:rPr lang="en-US" i="0" dirty="0" smtClean="0"/>
              <a:t>, including Burundi, </a:t>
            </a:r>
            <a:r>
              <a:rPr lang="en-US" i="0" baseline="0" dirty="0" smtClean="0"/>
              <a:t>are s</a:t>
            </a:r>
            <a:r>
              <a:rPr lang="en-US" baseline="0" dirty="0" smtClean="0"/>
              <a:t>hown here.</a:t>
            </a:r>
          </a:p>
          <a:p>
            <a:endParaRPr lang="en-US" baseline="0" dirty="0" smtClean="0"/>
          </a:p>
          <a:p>
            <a:r>
              <a:rPr lang="en-US" i="1" baseline="0" dirty="0" smtClean="0"/>
              <a:t>(Note to speaker: these are regional </a:t>
            </a:r>
            <a:r>
              <a:rPr lang="en-US" i="1" baseline="0" dirty="0" smtClean="0"/>
              <a:t>estimates, not </a:t>
            </a:r>
            <a:r>
              <a:rPr lang="en-US" i="1" baseline="0" dirty="0" smtClean="0"/>
              <a:t>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a:t>
            </a:r>
            <a:r>
              <a:rPr lang="en-US" i="1" baseline="0" dirty="0" smtClean="0"/>
              <a:t>presenter.  Additional </a:t>
            </a:r>
            <a:r>
              <a:rPr lang="en-US" i="1" baseline="0" dirty="0" smtClean="0"/>
              <a:t>slide presentations</a:t>
            </a:r>
            <a:r>
              <a:rPr lang="en-US" i="1" dirty="0" smtClean="0"/>
              <a:t> explaining</a:t>
            </a:r>
            <a:r>
              <a:rPr lang="en-US" i="1" baseline="0" dirty="0" smtClean="0"/>
              <a:t> global findings from Countdown 2012 and other specific aspects of Countdown are available on the Countdown website.)</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31% of child deaths occur in the neonatal period.  Most of these can be prevented.  Post-neonatal deaths can, also,</a:t>
            </a:r>
            <a:r>
              <a:rPr lang="en-US" baseline="0" dirty="0" smtClean="0"/>
              <a:t> mostly be prevented and mainly come from Pneumonia, Diarrhoea, and HIV/AIDS.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2011 were recently published and are on </a:t>
            </a:r>
            <a:r>
              <a:rPr lang="en-US" i="1" baseline="0" dirty="0" smtClean="0"/>
              <a:t>an </a:t>
            </a:r>
            <a:r>
              <a:rPr lang="en-US" i="1" baseline="0" dirty="0" smtClean="0"/>
              <a:t>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endParaRPr lang="en-US" i="0" baseline="0" dirty="0" smtClean="0"/>
          </a:p>
          <a:p>
            <a:r>
              <a:rPr lang="en-US" i="0" baseline="0" dirty="0" smtClean="0"/>
              <a:t>No data was available for 4 or more </a:t>
            </a:r>
            <a:r>
              <a:rPr lang="en-US" i="1" baseline="0" dirty="0" smtClean="0"/>
              <a:t>Antenatal</a:t>
            </a:r>
            <a:r>
              <a:rPr lang="en-US" i="0" baseline="0" dirty="0" smtClean="0"/>
              <a:t>  visits or for </a:t>
            </a:r>
            <a:r>
              <a:rPr lang="en-US" i="1" baseline="0" dirty="0" smtClean="0"/>
              <a:t>Postnatal care</a:t>
            </a:r>
            <a:r>
              <a:rPr lang="en-US" i="0" baseline="0" dirty="0" smtClean="0"/>
              <a:t>.</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greatly.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at 36%.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99</a:t>
            </a:r>
            <a:r>
              <a:rPr lang="en-US" baseline="0" dirty="0" smtClean="0"/>
              <a:t>% of women </a:t>
            </a:r>
            <a:r>
              <a:rPr lang="en-US" sz="1200" kern="1200" dirty="0" smtClean="0">
                <a:solidFill>
                  <a:schemeClr val="tx1"/>
                </a:solidFill>
                <a:latin typeface="+mn-lt"/>
                <a:ea typeface="+mn-ea"/>
                <a:cs typeface="+mn-cs"/>
              </a:rPr>
              <a:t>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a:t>
            </a:r>
            <a:r>
              <a:rPr lang="en-US" baseline="0" dirty="0" smtClean="0"/>
              <a:t>There’s </a:t>
            </a:r>
            <a:r>
              <a:rPr lang="en-US" baseline="0" dirty="0" smtClean="0"/>
              <a:t>no data on the number of women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are many indicators for maternal and newborn health where data is 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Burundi’s </a:t>
            </a:r>
            <a:r>
              <a:rPr lang="en-US" i="1" dirty="0" smtClean="0"/>
              <a:t>Immunization</a:t>
            </a:r>
            <a:r>
              <a:rPr lang="en-US" dirty="0" smtClean="0"/>
              <a:t> coverage is</a:t>
            </a:r>
            <a:r>
              <a:rPr lang="en-US" baseline="0" dirty="0" smtClean="0"/>
              <a:t>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t>
            </a:r>
            <a:r>
              <a:rPr lang="en-US" dirty="0" smtClean="0"/>
              <a:t>55% of </a:t>
            </a:r>
            <a:r>
              <a:rPr lang="en-US" sz="1200" kern="1200" dirty="0" smtClean="0">
                <a:solidFill>
                  <a:schemeClr val="tx1"/>
                </a:solidFill>
                <a:latin typeface="+mn-lt"/>
                <a:ea typeface="+mn-ea"/>
                <a:cs typeface="+mn-cs"/>
              </a:rPr>
              <a:t>children with suspected pneumonia were taken to an appropriate health provider for treatment.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2010 38 </a:t>
            </a:r>
            <a:r>
              <a:rPr lang="en-US" dirty="0" smtClean="0"/>
              <a:t>percent of children with diarrhoea </a:t>
            </a:r>
            <a:r>
              <a:rPr lang="en-US" dirty="0" smtClean="0"/>
              <a:t>were being </a:t>
            </a:r>
            <a:r>
              <a:rPr lang="en-US" dirty="0" smtClean="0"/>
              <a:t>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Burundi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a:t>
            </a:r>
            <a:r>
              <a:rPr lang="en-US" i="0" dirty="0" smtClean="0"/>
              <a:t> This </a:t>
            </a:r>
            <a:r>
              <a:rPr lang="en-US" i="0" dirty="0" smtClean="0"/>
              <a:t>slide show is intended to stimulate discussion about country progress in Burundi</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a:t>
            </a:r>
            <a:r>
              <a:rPr lang="en-US" baseline="0" dirty="0" smtClean="0"/>
              <a:t> with almost half of children &lt;5 sleeping under a treated bednet in 2010.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 Stunting</a:t>
            </a:r>
            <a:r>
              <a:rPr lang="en-US" dirty="0" smtClean="0"/>
              <a:t> rates have not declined,</a:t>
            </a:r>
            <a:r>
              <a:rPr lang="en-US" baseline="0" dirty="0" smtClean="0"/>
              <a:t> </a:t>
            </a:r>
            <a:r>
              <a:rPr lang="en-US" dirty="0" smtClean="0"/>
              <a:t>although there is a small drop in the percent</a:t>
            </a:r>
            <a:r>
              <a:rPr lang="en-US" baseline="0" dirty="0" smtClean="0"/>
              <a:t> of children </a:t>
            </a:r>
            <a:r>
              <a:rPr lang="en-US" i="1" baseline="0" dirty="0" smtClean="0"/>
              <a:t>Underweight</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dirty="0" smtClean="0"/>
              <a:t>were 69% </a:t>
            </a:r>
            <a:r>
              <a:rPr lang="en-US" baseline="0" dirty="0" smtClean="0"/>
              <a:t>in </a:t>
            </a:r>
            <a:r>
              <a:rPr lang="en-US" baseline="0" dirty="0" smtClean="0"/>
              <a:t>2010</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i="0" baseline="0" dirty="0" smtClean="0"/>
              <a:t>shows </a:t>
            </a:r>
            <a:r>
              <a:rPr lang="en-US" i="0" baseline="0" dirty="0" smtClean="0"/>
              <a:t>little </a:t>
            </a:r>
            <a:r>
              <a:rPr lang="en-US" i="0" baseline="0" dirty="0" smtClean="0"/>
              <a:t>progress.  </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has been a small </a:t>
            </a:r>
            <a:r>
              <a:rPr lang="en-US" dirty="0" smtClean="0"/>
              <a:t>increase in </a:t>
            </a:r>
            <a:r>
              <a:rPr lang="en-US" dirty="0" smtClean="0"/>
              <a:t>the</a:t>
            </a:r>
            <a:r>
              <a:rPr lang="en-US" baseline="0" dirty="0" smtClean="0"/>
              <a:t> percent of the urban population using improved sanitation facilities.  In rural areas there’s been very little change.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 Burundi has adopted some of the policies being tracked by Countdown. </a:t>
            </a:r>
            <a:r>
              <a:rPr lang="en-US" sz="1200" kern="1200" dirty="0" smtClean="0">
                <a:solidFill>
                  <a:schemeClr val="tx1"/>
                </a:solidFill>
                <a:latin typeface="+mn-lt"/>
                <a:ea typeface="+mn-ea"/>
                <a:cs typeface="+mn-cs"/>
              </a:rPr>
              <a:t> Having </a:t>
            </a:r>
            <a:r>
              <a:rPr lang="en-US" sz="1200" kern="1200" dirty="0" smtClean="0">
                <a:solidFill>
                  <a:schemeClr val="tx1"/>
                </a:solidFill>
                <a:latin typeface="+mn-lt"/>
                <a:ea typeface="+mn-ea"/>
                <a:cs typeface="+mn-cs"/>
              </a:rPr>
              <a:t>a policy that authorizes midwifery personnel to administer core life saving procedures </a:t>
            </a:r>
            <a:r>
              <a:rPr lang="en-US" sz="1200" kern="1200" baseline="0" dirty="0" smtClean="0">
                <a:solidFill>
                  <a:schemeClr val="tx1"/>
                </a:solidFill>
                <a:latin typeface="+mn-lt"/>
                <a:ea typeface="+mn-ea"/>
                <a:cs typeface="+mn-cs"/>
              </a:rPr>
              <a:t>and permitting community treatment of pneumonia can help bring these key interventions closer to the community.  A review of these and other key policies can be helpful in identifying scale up strategies.</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a:t>
            </a:r>
            <a:r>
              <a:rPr lang="en-US" dirty="0" smtClean="0"/>
              <a:t> The </a:t>
            </a:r>
            <a:r>
              <a:rPr lang="en-US" dirty="0" smtClean="0"/>
              <a:t>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 </a:t>
            </a:r>
            <a:r>
              <a:rPr lang="en-US" i="1" baseline="0" dirty="0" smtClean="0"/>
              <a:t>Skilled birth attendant</a:t>
            </a:r>
            <a:r>
              <a:rPr lang="en-US" baseline="0" dirty="0" smtClean="0"/>
              <a:t>, which depends on health facilities. </a:t>
            </a:r>
            <a:r>
              <a:rPr lang="en-US" sz="1200" kern="1200" dirty="0" smtClean="0">
                <a:solidFill>
                  <a:srgbClr val="FF0000"/>
                </a:solidFill>
                <a:latin typeface="+mn-lt"/>
                <a:ea typeface="+mn-ea"/>
                <a:cs typeface="+mn-cs"/>
              </a:rPr>
              <a:t>Other interventions show small gaps in coverage. </a:t>
            </a:r>
          </a:p>
          <a:p>
            <a:endParaRPr lang="en-US" baseline="0" dirty="0" smtClean="0"/>
          </a:p>
          <a:p>
            <a:r>
              <a:rPr lang="en-US" i="1" baseline="0" dirty="0" smtClean="0"/>
              <a:t>(These figures might differ from other charts due to differences in data sources.)     </a:t>
            </a:r>
          </a:p>
          <a:p>
            <a:endParaRPr lang="en-US" baseline="0" dirty="0" smtClean="0"/>
          </a:p>
          <a:p>
            <a:r>
              <a:rPr lang="en-US" i="1" baseline="0" dirty="0" smtClean="0"/>
              <a:t>(Note: Additional Equity slides for Burundi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global Countdown</a:t>
            </a:r>
            <a:r>
              <a:rPr lang="en-US" baseline="0" dirty="0" smtClean="0"/>
              <a:t> events have allowed a large number of diverse partners, including many decision makers, to review global and country progress in meeting MDG Goals 4 &amp; 5.   Using the Countdown profile at country level as a tool to enhance monitoring and problem solving can increase action and improve accountability.  The following slides provide information on bringing Countdown techniques to country level.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country Countdown process can result in:</a:t>
            </a:r>
          </a:p>
          <a:p>
            <a:pPr>
              <a:buFont typeface="Arial" pitchFamily="34" charset="0"/>
              <a:buChar char="•"/>
            </a:pPr>
            <a:r>
              <a:rPr lang="en-US" dirty="0" smtClean="0"/>
              <a:t> A better understanding and use of quality data and</a:t>
            </a:r>
            <a:r>
              <a:rPr lang="en-US" baseline="0" dirty="0" smtClean="0"/>
              <a:t> evi</a:t>
            </a:r>
            <a:r>
              <a:rPr lang="en-US" dirty="0" smtClean="0"/>
              <a:t>dence </a:t>
            </a:r>
            <a:r>
              <a:rPr lang="en-US" dirty="0"/>
              <a:t>for decision </a:t>
            </a:r>
            <a:r>
              <a:rPr lang="en-US" dirty="0" smtClean="0"/>
              <a:t>making</a:t>
            </a:r>
            <a:endParaRPr lang="en-US" dirty="0"/>
          </a:p>
          <a:p>
            <a:pPr>
              <a:buFont typeface="Arial" pitchFamily="34" charset="0"/>
              <a:buChar char="•"/>
            </a:pPr>
            <a:r>
              <a:rPr lang="en-US" dirty="0" smtClean="0"/>
              <a:t> Increased </a:t>
            </a:r>
            <a:r>
              <a:rPr lang="en-US" dirty="0"/>
              <a:t>and more efficient use of resources for RMNCH from domestic and external </a:t>
            </a:r>
            <a:r>
              <a:rPr lang="en-US" dirty="0" smtClean="0"/>
              <a:t>sources</a:t>
            </a:r>
            <a:endParaRPr lang="en-US" dirty="0"/>
          </a:p>
          <a:p>
            <a:pPr>
              <a:buFont typeface="Arial" pitchFamily="34" charset="0"/>
              <a:buChar char="•"/>
            </a:pPr>
            <a:r>
              <a:rPr lang="en-US" dirty="0" smtClean="0"/>
              <a:t> Accelerated </a:t>
            </a:r>
            <a:r>
              <a:rPr lang="en-US" dirty="0"/>
              <a:t>improvements in the health of women and children</a:t>
            </a:r>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  Part 2 will describe</a:t>
            </a:r>
            <a:r>
              <a:rPr lang="en-US" baseline="0" dirty="0" smtClean="0"/>
              <a:t> the </a:t>
            </a:r>
            <a:r>
              <a:rPr lang="en-GB" i="0" baseline="0" dirty="0" smtClean="0"/>
              <a:t>Burundi</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buFont typeface="+mj-lt"/>
              <a:buNone/>
            </a:pPr>
            <a:r>
              <a:rPr lang="en-US" sz="2400" dirty="0" smtClean="0"/>
              <a:t>Some guiding principles include:</a:t>
            </a:r>
          </a:p>
          <a:p>
            <a:pPr marL="582359" indent="-465887">
              <a:buFont typeface="+mj-lt"/>
              <a:buAutoNum type="arabicPeriod"/>
            </a:pPr>
            <a:r>
              <a:rPr lang="en-US" sz="2400" dirty="0" smtClean="0"/>
              <a:t>Responding </a:t>
            </a:r>
            <a:r>
              <a:rPr lang="en-US" sz="2400" dirty="0" smtClean="0"/>
              <a:t>to country interest/demands:</a:t>
            </a:r>
            <a:r>
              <a:rPr lang="en-US" sz="2400" baseline="0" dirty="0" smtClean="0"/>
              <a:t>  including sub-national profiles and analysis</a:t>
            </a:r>
            <a:r>
              <a:rPr lang="en-US" sz="2400" dirty="0" smtClean="0"/>
              <a:t> </a:t>
            </a:r>
          </a:p>
          <a:p>
            <a:pPr marL="582359" indent="-465887">
              <a:buFont typeface="+mj-lt"/>
              <a:buAutoNum type="arabicPeriod"/>
            </a:pPr>
            <a:r>
              <a:rPr lang="en-US" sz="2400" dirty="0" smtClean="0"/>
              <a:t>Promoting  </a:t>
            </a:r>
            <a:r>
              <a:rPr lang="en-US" sz="2400" dirty="0"/>
              <a:t>country </a:t>
            </a:r>
            <a:r>
              <a:rPr lang="en-US" sz="2400" dirty="0" smtClean="0"/>
              <a:t>accountability </a:t>
            </a:r>
            <a:r>
              <a:rPr lang="en-US" sz="2400" dirty="0"/>
              <a:t>and </a:t>
            </a:r>
            <a:r>
              <a:rPr lang="en-US" sz="2400" dirty="0" smtClean="0"/>
              <a:t>strengthening </a:t>
            </a:r>
            <a:r>
              <a:rPr lang="en-US" sz="2400" dirty="0"/>
              <a:t>country </a:t>
            </a:r>
            <a:r>
              <a:rPr lang="en-US" sz="2400" dirty="0" smtClean="0"/>
              <a:t>capacity for monitoring:  link </a:t>
            </a:r>
            <a:r>
              <a:rPr lang="en-US" sz="2400" dirty="0"/>
              <a:t>to National Health Sector </a:t>
            </a:r>
            <a:r>
              <a:rPr lang="en-US" sz="2400" dirty="0" smtClean="0"/>
              <a:t>reviews</a:t>
            </a:r>
            <a:endParaRPr lang="en-US" sz="2400" dirty="0"/>
          </a:p>
          <a:p>
            <a:pPr marL="582359" indent="-465887">
              <a:buFont typeface="+mj-lt"/>
              <a:buAutoNum type="arabicPeriod"/>
            </a:pPr>
            <a:r>
              <a:rPr lang="en-US" sz="2400" dirty="0"/>
              <a:t>Convened by </a:t>
            </a:r>
            <a:r>
              <a:rPr lang="en-US" sz="2400" dirty="0" smtClean="0"/>
              <a:t>MOH; </a:t>
            </a:r>
            <a:r>
              <a:rPr lang="en-US" sz="2400" dirty="0"/>
              <a:t>planned </a:t>
            </a:r>
            <a:r>
              <a:rPr lang="en-US" sz="2400" dirty="0" smtClean="0"/>
              <a:t>with partners; including multiple </a:t>
            </a:r>
            <a:r>
              <a:rPr lang="en-US" sz="2400" dirty="0"/>
              <a:t>stakeholders</a:t>
            </a:r>
          </a:p>
          <a:p>
            <a:pPr marL="582359" indent="-465887">
              <a:buFont typeface="+mj-lt"/>
              <a:buAutoNum type="arabicPeriod"/>
            </a:pPr>
            <a:r>
              <a:rPr lang="en-US" sz="2400" dirty="0"/>
              <a:t>Engagement by global CD to support, complement, communicate</a:t>
            </a:r>
          </a:p>
          <a:p>
            <a:pPr marL="885185" lvl="1" indent="-465887">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undertaking a country Countdown</a:t>
            </a:r>
            <a:r>
              <a:rPr lang="en-US" baseline="0" dirty="0" smtClean="0"/>
              <a:t> can help strengthen the national program action cycle.</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countries </a:t>
            </a:r>
            <a:r>
              <a:rPr lang="en-US" sz="1200" baseline="0" dirty="0" smtClean="0"/>
              <a:t>have undertaken a national Countdown or similar process.  One example is </a:t>
            </a:r>
            <a:r>
              <a:rPr lang="en-US" sz="1200" dirty="0" smtClean="0"/>
              <a:t>Nigeria where a</a:t>
            </a:r>
            <a:r>
              <a:rPr lang="en-US" sz="1200" baseline="0" dirty="0" smtClean="0"/>
              <a:t> c</a:t>
            </a:r>
            <a:r>
              <a:rPr lang="en-US" sz="1200" dirty="0" smtClean="0"/>
              <a:t>ountry-led </a:t>
            </a:r>
            <a:r>
              <a:rPr lang="en-US" sz="1200" dirty="0"/>
              <a:t>multi-stakeholder </a:t>
            </a:r>
            <a:r>
              <a:rPr lang="en-US" sz="1200" dirty="0" smtClean="0"/>
              <a:t>process was initiated and led by the Federal MOH.  It was assisted by Save the Children, and endorsed by 13 agencies/organizations.</a:t>
            </a:r>
          </a:p>
          <a:p>
            <a:r>
              <a:rPr lang="en-US" sz="1200" dirty="0" smtClean="0"/>
              <a:t>Members of the Core Technical Committee of Nigeria PMNCH oversaw preparation of the national report and updated profiles</a:t>
            </a:r>
            <a:r>
              <a:rPr lang="en-US" sz="1200" baseline="0" dirty="0" smtClean="0"/>
              <a:t> for each of the 36 states.  </a:t>
            </a:r>
            <a:r>
              <a:rPr lang="en-US" sz="1200" dirty="0" smtClean="0"/>
              <a:t>Data input was provided by the National Bureau of Statistics and State MoH.</a:t>
            </a:r>
            <a:endParaRPr lang="en-US" sz="1200" dirty="0"/>
          </a:p>
          <a:p>
            <a:r>
              <a:rPr lang="en-US" sz="1200" dirty="0" smtClean="0"/>
              <a:t>The Nigeria </a:t>
            </a:r>
            <a:r>
              <a:rPr lang="en-US" sz="1200" dirty="0"/>
              <a:t>profile emphasized newborn </a:t>
            </a:r>
            <a:r>
              <a:rPr lang="en-US" sz="1200" dirty="0" smtClean="0"/>
              <a:t>survival</a:t>
            </a:r>
            <a:r>
              <a:rPr lang="en-US" sz="1200" baseline="0" dirty="0" smtClean="0"/>
              <a:t> and </a:t>
            </a:r>
            <a:r>
              <a:rPr lang="en-US" sz="1200" baseline="0" dirty="0" smtClean="0"/>
              <a:t>a </a:t>
            </a:r>
            <a:r>
              <a:rPr lang="en-US" sz="1200" baseline="0" dirty="0" smtClean="0"/>
              <a:t>r</a:t>
            </a:r>
            <a:r>
              <a:rPr lang="en-US" sz="1200" dirty="0" smtClean="0"/>
              <a:t>eport was launched at the Annual Meeting of the Pediatrics Association of Nigeria.</a:t>
            </a:r>
            <a:endParaRPr lang="en-US" sz="1200" dirty="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Steps for undertaking a country Countdown are</a:t>
            </a:r>
            <a:r>
              <a:rPr lang="en-US" sz="1200" baseline="0" dirty="0" smtClean="0"/>
              <a:t> noted here.  Experience has shown that wide stakeholder involvement in planning improves accountability and commitment for taking recommendations forward.  </a:t>
            </a:r>
          </a:p>
          <a:p>
            <a:r>
              <a:rPr lang="en-US" sz="1200" baseline="0" dirty="0" smtClean="0"/>
              <a:t>Including sub-national data and creating sub-national profiles is critical.  Having a focus on equity will help identify coverage gaps and populations that need additional attention.   </a:t>
            </a:r>
          </a:p>
          <a:p>
            <a:r>
              <a:rPr lang="en-US" sz="1200" baseline="0" dirty="0" smtClean="0"/>
              <a:t>Finally, the results should be shared widely and used in program planning and monitoring.</a:t>
            </a:r>
          </a:p>
          <a:p>
            <a:endParaRPr lang="en-US" sz="12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Important roles</a:t>
            </a:r>
            <a:r>
              <a:rPr lang="en-US" baseline="0" dirty="0" smtClean="0"/>
              <a:t> for the government and in-country lead partners on RMNCH include identification and analysis of data, outreach to all stakeholders, technical and financial support, producing profiles and communication materials, publicizing results, and following up on recommendations.</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Countdown team can assis</a:t>
            </a:r>
            <a:r>
              <a:rPr lang="en-US" baseline="0" dirty="0" smtClean="0"/>
              <a:t>t with advising on data quality and analysis, development of profiles, regional and national capacity building, and facilitating the sharing of experiences.</a:t>
            </a:r>
          </a:p>
          <a:p>
            <a:r>
              <a:rPr lang="en-US" baseline="0" dirty="0" smtClean="0"/>
              <a:t>Additional information on country Countdowns can be found on the </a:t>
            </a:r>
            <a:r>
              <a:rPr lang="en-US" b="1" i="1" baseline="0" dirty="0" smtClean="0"/>
              <a:t>Countdown to 2015 </a:t>
            </a:r>
            <a:r>
              <a:rPr lang="en-US" b="1" baseline="0" dirty="0" smtClean="0"/>
              <a:t>website, </a:t>
            </a:r>
            <a:r>
              <a:rPr lang="en-US" baseline="0" dirty="0" smtClean="0"/>
              <a:t>particularly through the Country Countdown Guidance Note and the Toolkit.  </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45</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47</a:t>
            </a:fld>
            <a:endParaRPr lang="en-US" dirty="0"/>
          </a:p>
        </p:txBody>
      </p:sp>
    </p:spTree>
    <p:extLst>
      <p:ext uri="{BB962C8B-B14F-4D97-AF65-F5344CB8AC3E}">
        <p14:creationId xmlns:p14="http://schemas.microsoft.com/office/powerpoint/2010/main" xmlns="" val="25611958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50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NO DATA AVAILABLE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p:txBody>
          </p:sp>
        </mc:Choice>
        <mc:Fallback>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NO DATA AVAILABLE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a:t>
                </a:r>
                <a:r>
                  <a:rPr lang="en-US" sz="1200" kern="1200" dirty="0" smtClean="0">
                    <a:solidFill>
                      <a:schemeClr val="tx1"/>
                    </a:solidFill>
                    <a:latin typeface="+mn-lt"/>
                    <a:ea typeface="+mn-ea"/>
                    <a:cs typeface="+mn-cs"/>
                  </a:rPr>
                  <a:t>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a:t>
                </a:r>
                <a:r>
                  <a:rPr lang="en-US" sz="1200" kern="1200" dirty="0" smtClean="0">
                    <a:solidFill>
                      <a:schemeClr val="tx1"/>
                    </a:solidFill>
                    <a:latin typeface="+mn-lt"/>
                    <a:ea typeface="+mn-ea"/>
                    <a:cs typeface="+mn-cs"/>
                  </a:rPr>
                  <a:t>of intervention coverage for a given country.)</a:t>
                </a:r>
              </a:p>
              <a:p>
                <a:endParaRPr lang="en-US" sz="1200" i="0" kern="1200" dirty="0" smtClean="0">
                  <a:solidFill>
                    <a:schemeClr val="tx1"/>
                  </a:solidFill>
                  <a:latin typeface="+mn-lt"/>
                  <a:ea typeface="+mn-ea"/>
                  <a:cs typeface="+mn-cs"/>
                </a:endParaRPr>
              </a:p>
              <a:p>
                <a:r>
                  <a:rPr lang="en-US" sz="1200" i="0" kern="1200" smtClean="0">
                    <a:solidFill>
                      <a:schemeClr val="tx1"/>
                    </a:solidFill>
                    <a:effectLst/>
                    <a:latin typeface="Cambria Math"/>
                    <a:ea typeface="+mn-ea"/>
                    <a:cs typeface="+mn-cs"/>
                  </a:rPr>
                  <a:t>                                                    𝐶𝐶𝐼</a:t>
                </a:r>
                <a:r>
                  <a:rPr lang="en-US" sz="1200" i="0" kern="1200" dirty="0" smtClean="0">
                    <a:solidFill>
                      <a:schemeClr val="tx1"/>
                    </a:solidFill>
                    <a:effectLst/>
                    <a:latin typeface="Cambria Math"/>
                    <a:ea typeface="+mn-ea"/>
                    <a:cs typeface="+mn-cs"/>
                  </a:rPr>
                  <a:t>=</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51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t>
            </a:r>
            <a:r>
              <a:rPr lang="en-US" baseline="0" dirty="0" smtClean="0">
                <a:latin typeface="Arial" charset="0"/>
              </a:rPr>
              <a:t>and </a:t>
            </a:r>
            <a:r>
              <a:rPr lang="en-US" baseline="0" dirty="0" smtClean="0">
                <a:latin typeface="Arial" charset="0"/>
              </a:rPr>
              <a:t>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a:t>
            </a:r>
            <a:r>
              <a:rPr lang="en-US" i="0" baseline="0" dirty="0" smtClean="0">
                <a:latin typeface="Arial" charset="0"/>
              </a:rPr>
              <a:t>Findings </a:t>
            </a:r>
            <a:r>
              <a:rPr lang="en-US" i="0" baseline="0" dirty="0" smtClean="0">
                <a:latin typeface="Arial" charset="0"/>
              </a:rPr>
              <a:t>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xmlns=""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xmlns=""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xmlns=""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xmlns="" val="41610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73805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77521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17503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389273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7218532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061836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87258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xmlns="" val="2565224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2323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874485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3405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1718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37778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98283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556825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21604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6269230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42848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xmlns="" val="1103030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698924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7795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518448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068839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00624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20289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087378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863062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40180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4327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2/18/2013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xmlns="" val="19147787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594107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56058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030491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24400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520865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44487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161508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28748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3906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00891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2/18/2013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xmlns="" val="26906127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354604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516408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02270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70098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598051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77539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502049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414832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94567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20535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2/18/2013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xmlns="" val="40272827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104229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73647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5159558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688175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85804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927878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301355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446399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145143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647255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2/18/2013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xmlns="" val="39604485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5747320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565165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73239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7561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826828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417139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759841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635348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8297899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868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2/18/2013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xmlns="" val="7090841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74217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448345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998714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337908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588664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839851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289863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8808756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05353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15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2/18/2013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xmlns="" val="36230930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387677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601216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3944043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83483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62354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67457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8154890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3099585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073669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78164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2/18/2013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xmlns=""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42360398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634644204"/>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 id="214748462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58530015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 id="2147484641" r:id="rId18"/>
    <p:sldLayoutId id="2147484642" r:id="rId19"/>
    <p:sldLayoutId id="2147484643" r:id="rId20"/>
    <p:sldLayoutId id="2147484644" r:id="rId21"/>
    <p:sldLayoutId id="2147484645" r:id="rId22"/>
    <p:sldLayoutId id="2147484646" r:id="rId23"/>
    <p:sldLayoutId id="2147484647" r:id="rId24"/>
    <p:sldLayoutId id="2147484648" r:id="rId25"/>
    <p:sldLayoutId id="2147484649" r:id="rId26"/>
    <p:sldLayoutId id="2147484650" r:id="rId27"/>
    <p:sldLayoutId id="2147484651" r:id="rId28"/>
    <p:sldLayoutId id="214748465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712523" y="5432425"/>
            <a:ext cx="466883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sp>
        <p:nvSpPr>
          <p:cNvPr id="13315" name="Rectangle 14"/>
          <p:cNvSpPr>
            <a:spLocks noGrp="1" noChangeArrowheads="1"/>
          </p:cNvSpPr>
          <p:nvPr>
            <p:ph type="ctrTitle" idx="4294967295"/>
          </p:nvPr>
        </p:nvSpPr>
        <p:spPr>
          <a:xfrm>
            <a:off x="4672013" y="2122488"/>
            <a:ext cx="4471987" cy="2147887"/>
          </a:xfrm>
          <a:extLst/>
        </p:spPr>
        <p:txBody>
          <a:bodyPr>
            <a:normAutofit fontScale="90000"/>
          </a:bodyPr>
          <a:lstStyle/>
          <a:p>
            <a:pPr marL="342900" indent="-342900" eaLnBrk="1" hangingPunct="1">
              <a:defRPr/>
            </a:pPr>
            <a:r>
              <a:rPr lang="en-GB" sz="4300" b="1" dirty="0" smtClean="0">
                <a:cs typeface="Calibri" pitchFamily="34" charset="0"/>
              </a:rPr>
              <a:t>Countdown to 2015: </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r>
              <a:rPr lang="en-US" sz="4300" b="1" dirty="0" smtClean="0">
                <a:solidFill>
                  <a:srgbClr val="800000"/>
                </a:solidFill>
                <a:cs typeface="Calibri" pitchFamily="34" charset="0"/>
              </a:rPr>
              <a:t>Burundi</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endParaRPr lang="en-US" sz="4300" b="1" dirty="0" smtClean="0">
              <a:solidFill>
                <a:srgbClr val="002060"/>
              </a:solidFill>
              <a:cs typeface="Calibri" pitchFamily="34" charset="0"/>
            </a:endParaRPr>
          </a:p>
        </p:txBody>
      </p:sp>
      <p:pic>
        <p:nvPicPr>
          <p:cNvPr id="1331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r="2847"/>
          <a:stretch>
            <a:fillRect/>
          </a:stretch>
        </p:blipFill>
        <p:spPr bwMode="auto">
          <a:xfrm>
            <a:off x="512763" y="1058863"/>
            <a:ext cx="4089400" cy="49895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xmlns=""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29700" name="Picture 2"/>
          <p:cNvPicPr>
            <a:picLocks noChangeAspect="1" noChangeArrowheads="1"/>
          </p:cNvPicPr>
          <p:nvPr/>
        </p:nvPicPr>
        <p:blipFill>
          <a:blip r:embed="rId3" cstate="print"/>
          <a:srcRect/>
          <a:stretch>
            <a:fillRect/>
          </a:stretch>
        </p:blipFill>
        <p:spPr bwMode="auto">
          <a:xfrm>
            <a:off x="4372496" y="814647"/>
            <a:ext cx="4750118" cy="6053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a:t>
            </a:r>
            <a:r>
              <a:rPr lang="en-US" sz="2200" dirty="0" smtClean="0"/>
              <a:t>Contribute </a:t>
            </a:r>
            <a:r>
              <a:rPr lang="en-US" sz="2200" dirty="0"/>
              <a:t>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xmlns="" val="2583012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Burundi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952" t="650" r="3575" b="1724"/>
          <a:stretch/>
        </p:blipFill>
        <p:spPr bwMode="auto">
          <a:xfrm>
            <a:off x="0" y="0"/>
            <a:ext cx="4572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695" t="650" r="1457" b="1701"/>
          <a:stretch/>
        </p:blipFill>
        <p:spPr bwMode="auto">
          <a:xfrm>
            <a:off x="4572001" y="0"/>
            <a:ext cx="4572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1623958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xmlns=""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98141"/>
            <a:ext cx="8143452" cy="187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lvl="0" algn="ctr">
              <a:defRPr/>
            </a:pPr>
            <a:r>
              <a:rPr lang="en-US" sz="2200" dirty="0">
                <a:solidFill>
                  <a:prstClr val="black"/>
                </a:solidFill>
                <a:latin typeface="Calibri"/>
              </a:rPr>
              <a:t>Under-five mortality rate (U5MR)= 139 deaths per 1000 live births</a:t>
            </a:r>
          </a:p>
          <a:p>
            <a:pPr lvl="0" algn="ctr"/>
            <a:r>
              <a:rPr lang="en-US" sz="2200" dirty="0">
                <a:solidFill>
                  <a:prstClr val="black"/>
                </a:solidFill>
                <a:latin typeface="Calibri"/>
              </a:rPr>
              <a:t>Infant mortality rate (IMR) = 86 deaths per 1000 live births</a:t>
            </a:r>
          </a:p>
          <a:p>
            <a:pPr lvl="0" algn="ctr"/>
            <a:r>
              <a:rPr lang="en-US" sz="2200" dirty="0">
                <a:solidFill>
                  <a:prstClr val="black"/>
                </a:solidFill>
                <a:latin typeface="Calibri"/>
              </a:rPr>
              <a:t>Neonatal mortality rate (NMR) = 43 deaths per 1000 live births</a:t>
            </a:r>
          </a:p>
          <a:p>
            <a:pPr algn="ctr">
              <a:defRPr/>
            </a:pPr>
            <a:endParaRPr lang="en-US" sz="2400" b="1" dirty="0">
              <a:solidFill>
                <a:srgbClr val="990033"/>
              </a:solidFill>
              <a:latin typeface="+mn-lt"/>
              <a:cs typeface="Calibri"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7598" y="1804986"/>
            <a:ext cx="8643688" cy="32813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492036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8" y="2042573"/>
            <a:ext cx="2933979" cy="3000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r>
              <a:rPr lang="en-US" sz="2400" dirty="0">
                <a:latin typeface="+mn-lt"/>
              </a:rPr>
              <a:t>Haemorrhage – </a:t>
            </a:r>
            <a:r>
              <a:rPr lang="en-US" sz="2400" dirty="0" smtClean="0">
                <a:latin typeface="+mn-lt"/>
              </a:rPr>
              <a:t>34%</a:t>
            </a:r>
            <a:endParaRPr lang="en-US" sz="2400" dirty="0">
              <a:latin typeface="+mn-lt"/>
            </a:endParaRPr>
          </a:p>
          <a:p>
            <a:r>
              <a:rPr lang="en-US" sz="2400" dirty="0">
                <a:latin typeface="+mn-lt"/>
              </a:rPr>
              <a:t>Hypertension – </a:t>
            </a:r>
            <a:r>
              <a:rPr lang="en-US" sz="2400" dirty="0" smtClean="0">
                <a:latin typeface="+mn-lt"/>
              </a:rPr>
              <a:t>19%</a:t>
            </a:r>
          </a:p>
          <a:p>
            <a:r>
              <a:rPr lang="en-US" sz="2400" dirty="0" smtClean="0">
                <a:latin typeface="+mn-lt"/>
              </a:rPr>
              <a:t>Unsafe abortion – </a:t>
            </a:r>
            <a:r>
              <a:rPr lang="en-US" sz="2400" dirty="0">
                <a:latin typeface="+mn-lt"/>
              </a:rPr>
              <a:t>9</a:t>
            </a:r>
            <a:r>
              <a:rPr lang="en-US" sz="2400" dirty="0" smtClean="0">
                <a:latin typeface="+mn-lt"/>
              </a:rPr>
              <a:t>%</a:t>
            </a:r>
          </a:p>
          <a:p>
            <a:r>
              <a:rPr lang="en-US" sz="2400" dirty="0" smtClean="0">
                <a:latin typeface="+mn-lt"/>
              </a:rPr>
              <a:t>Sepsis – 9%</a:t>
            </a:r>
            <a:endParaRPr lang="en-US" sz="2400" dirty="0">
              <a:latin typeface="+mn-lt"/>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29317" y="1412184"/>
            <a:ext cx="5950978" cy="4034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541896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mid-2012.  When presenting, mention more recent studies or data. </a:t>
            </a:r>
            <a:r>
              <a:rPr lang="en-US" sz="2400" i="1" dirty="0" smtClean="0"/>
              <a:t>(2010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When adapting this for a country or sub-national Countdown process add sub-national level data</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xmlns="" val="689569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32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31%</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17%</a:t>
            </a:r>
            <a:endParaRPr lang="en-US" sz="2400" dirty="0" smtClean="0">
              <a:latin typeface="+mn-lt"/>
              <a:cs typeface="Calibri" pitchFamily="34" charset="0"/>
            </a:endParaRPr>
          </a:p>
          <a:p>
            <a:pPr>
              <a:defRPr/>
            </a:pP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14%</a:t>
            </a:r>
          </a:p>
          <a:p>
            <a:pPr lvl="0">
              <a:defRPr/>
            </a:pPr>
            <a:r>
              <a:rPr lang="en-US" sz="2400" dirty="0" smtClean="0">
                <a:solidFill>
                  <a:prstClr val="black"/>
                </a:solidFill>
                <a:latin typeface="Calibri"/>
                <a:cs typeface="Calibri" pitchFamily="34" charset="0"/>
              </a:rPr>
              <a:t>HIV/AIDS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6%</a:t>
            </a: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1671" y="1255224"/>
            <a:ext cx="6182379" cy="42677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574410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8650" y="1026688"/>
            <a:ext cx="7700962" cy="548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87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3500" y="314362"/>
            <a:ext cx="6854829" cy="54855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177321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7662" y="1076308"/>
            <a:ext cx="6991350" cy="5388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938242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4805" y="1057258"/>
            <a:ext cx="6977063" cy="55137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139530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6693" y="1098985"/>
            <a:ext cx="7253288" cy="5249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242761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750" y="1158096"/>
            <a:ext cx="7391400" cy="5372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062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3837" y="1163991"/>
            <a:ext cx="7239000" cy="51129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197867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3950" y="1105899"/>
            <a:ext cx="7181850" cy="52247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906653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9655" y="1232688"/>
            <a:ext cx="7379495" cy="4948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03418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Burundi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 examples of tools for monitoring progress, sharing information and improving accountability</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4774" y="1165743"/>
            <a:ext cx="7477125" cy="50731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099046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42196" y="1085850"/>
            <a:ext cx="6822281" cy="55940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768938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8750" y="1105958"/>
            <a:ext cx="6548438" cy="53682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79465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2206" y="1057258"/>
            <a:ext cx="6522261" cy="5488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69192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1434" y="1076308"/>
            <a:ext cx="6531785" cy="54762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072953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90550" y="1157458"/>
            <a:ext cx="8229600" cy="4876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NO </a:t>
            </a:r>
            <a:r>
              <a:rPr lang="en-US" sz="2400" dirty="0" smtClean="0"/>
              <a:t>- Midwifery personnel authorized to administer core set of life saving interventions</a:t>
            </a:r>
            <a:r>
              <a:rPr lang="en-US" sz="2400" dirty="0"/>
              <a:t> </a:t>
            </a:r>
          </a:p>
          <a:p>
            <a:r>
              <a:rPr lang="en-US" sz="2400" b="1" dirty="0" smtClean="0">
                <a:solidFill>
                  <a:srgbClr val="800000"/>
                </a:solidFill>
              </a:rPr>
              <a:t>PARTIAL </a:t>
            </a:r>
            <a:r>
              <a:rPr lang="en-US" sz="2400" dirty="0" smtClean="0"/>
              <a:t>- International Code of Marketing of Breastmilk Substitutes</a:t>
            </a:r>
          </a:p>
          <a:p>
            <a:r>
              <a:rPr lang="en-US" sz="2400" b="1" dirty="0">
                <a:solidFill>
                  <a:srgbClr val="800000"/>
                </a:solidFill>
              </a:rPr>
              <a:t>*</a:t>
            </a:r>
            <a:r>
              <a:rPr lang="en-US" sz="2400" b="1" dirty="0" smtClean="0">
                <a:solidFill>
                  <a:srgbClr val="800000"/>
                </a:solidFill>
              </a:rPr>
              <a:t>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PARTIAL</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YES </a:t>
            </a:r>
            <a:r>
              <a:rPr lang="en-US" sz="2400" dirty="0" smtClean="0"/>
              <a:t>- Pneumococcal vaccine</a:t>
            </a:r>
          </a:p>
          <a:p>
            <a:endParaRPr lang="en-US" sz="2000" dirty="0"/>
          </a:p>
        </p:txBody>
      </p:sp>
      <p:sp>
        <p:nvSpPr>
          <p:cNvPr id="5" name="TextBox 4"/>
          <p:cNvSpPr txBox="1"/>
          <p:nvPr/>
        </p:nvSpPr>
        <p:spPr>
          <a:xfrm>
            <a:off x="361950" y="6267450"/>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xmlns="" val="2100911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2.2 </a:t>
            </a:r>
            <a:r>
              <a:rPr lang="en-US" sz="2200" dirty="0"/>
              <a:t>(</a:t>
            </a:r>
            <a:r>
              <a:rPr lang="en-US" sz="2200" dirty="0" smtClean="0"/>
              <a:t>2009)</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27%  </a:t>
            </a:r>
            <a:r>
              <a:rPr lang="en-US" sz="2200" dirty="0" smtClean="0"/>
              <a:t>(2010)</a:t>
            </a:r>
            <a:r>
              <a:rPr lang="en-US" sz="2200" dirty="0"/>
              <a:t> </a:t>
            </a:r>
            <a:r>
              <a:rPr lang="en-US" sz="2200" dirty="0" smtClean="0"/>
              <a:t>              (% </a:t>
            </a:r>
            <a:r>
              <a:rPr lang="en-US" sz="2200" dirty="0"/>
              <a:t>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$47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a:solidFill>
                  <a:srgbClr val="800000"/>
                </a:solidFill>
              </a:rPr>
              <a:t>8</a:t>
            </a:r>
            <a:r>
              <a:rPr lang="en-US" sz="2200" b="1" dirty="0" smtClean="0">
                <a:solidFill>
                  <a:srgbClr val="800000"/>
                </a:solidFill>
              </a:rPr>
              <a:t>%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38%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$18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$35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xmlns="" val="166164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Equity</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018088" y="1523363"/>
            <a:ext cx="3954462" cy="4278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cs typeface="Calibri" pitchFamily="34" charset="0"/>
              </a:rPr>
              <a:t>Burundi</a:t>
            </a:r>
            <a:r>
              <a:rPr lang="en-US" sz="2800" dirty="0" smtClean="0">
                <a:cs typeface="Calibri" pitchFamily="34" charset="0"/>
              </a:rPr>
              <a:t>    </a:t>
            </a:r>
          </a:p>
          <a:p>
            <a:pPr>
              <a:spcBef>
                <a:spcPts val="600"/>
              </a:spcBef>
              <a:spcAft>
                <a:spcPts val="600"/>
              </a:spcAft>
              <a:defRPr/>
            </a:pPr>
            <a:r>
              <a:rPr lang="en-US" sz="2800" dirty="0" smtClean="0">
                <a:cs typeface="Calibri" pitchFamily="34" charset="0"/>
              </a:rPr>
              <a:t>The narrow bars show </a:t>
            </a:r>
            <a:r>
              <a:rPr lang="en-US" sz="2800" b="1" dirty="0" smtClean="0">
                <a:solidFill>
                  <a:srgbClr val="990033"/>
                </a:solidFill>
                <a:cs typeface="Calibri" pitchFamily="34" charset="0"/>
              </a:rPr>
              <a:t>small gaps in coverage </a:t>
            </a:r>
            <a:r>
              <a:rPr lang="en-US" sz="2800" dirty="0" smtClean="0">
                <a:cs typeface="Calibri" pitchFamily="34" charset="0"/>
              </a:rPr>
              <a:t>for many indicators. </a:t>
            </a:r>
          </a:p>
          <a:p>
            <a:pPr>
              <a:spcBef>
                <a:spcPts val="600"/>
              </a:spcBef>
              <a:spcAft>
                <a:spcPts val="600"/>
              </a:spcAft>
              <a:defRPr/>
            </a:pPr>
            <a:r>
              <a:rPr lang="en-US" sz="2800" dirty="0" smtClean="0">
                <a:cs typeface="Calibri" pitchFamily="34" charset="0"/>
              </a:rPr>
              <a:t>The wide bar shows </a:t>
            </a:r>
            <a:r>
              <a:rPr lang="en-US" sz="2800" b="1" dirty="0" smtClean="0">
                <a:solidFill>
                  <a:schemeClr val="accent2">
                    <a:lumMod val="75000"/>
                  </a:schemeClr>
                </a:solidFill>
                <a:cs typeface="Calibri" pitchFamily="34" charset="0"/>
              </a:rPr>
              <a:t>inequality</a:t>
            </a:r>
            <a:r>
              <a:rPr lang="en-US" sz="2800" dirty="0" smtClean="0">
                <a:cs typeface="Calibri" pitchFamily="34" charset="0"/>
              </a:rPr>
              <a:t> is greatest for skilled birth attendant.</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6556" y="310802"/>
            <a:ext cx="4183093" cy="6280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712634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3</a:t>
            </a:r>
            <a:endParaRPr lang="en-US" sz="3600" b="1" i="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800000"/>
                </a:solidFill>
                <a:latin typeface="+mn-lt"/>
                <a:cs typeface="Calibri" pitchFamily="34" charset="0"/>
              </a:rPr>
              <a:t>Country Countdown</a:t>
            </a:r>
          </a:p>
          <a:p>
            <a:pPr>
              <a:defRPr/>
            </a:pPr>
            <a:r>
              <a:rPr lang="en-US" sz="3200" dirty="0" smtClean="0">
                <a:latin typeface="+mn-lt"/>
                <a:cs typeface="Calibri" pitchFamily="34" charset="0"/>
              </a:rPr>
              <a:t>Benefits and process</a:t>
            </a: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3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6725" y="2051334"/>
            <a:ext cx="2911475" cy="43828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1809974021"/>
              </p:ext>
            </p:extLst>
          </p:nvPr>
        </p:nvGraphicFramePr>
        <p:xfrm>
          <a:off x="215516" y="980728"/>
          <a:ext cx="864096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67544" y="116632"/>
            <a:ext cx="8136904" cy="864096"/>
          </a:xfrm>
          <a:prstGeom prst="rect">
            <a:avLst/>
          </a:prstGeom>
          <a:solidFill>
            <a:schemeClr val="bg1"/>
          </a:solidFill>
        </p:spPr>
        <p:txBody>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sz="4000" dirty="0" smtClean="0">
                <a:latin typeface="+mn-lt"/>
              </a:rPr>
              <a:t>Why have a Country Countdown?</a:t>
            </a:r>
            <a:endParaRPr lang="en-US" sz="4000" dirty="0">
              <a:latin typeface="+mn-lt"/>
            </a:endParaRPr>
          </a:p>
        </p:txBody>
      </p:sp>
    </p:spTree>
    <p:extLst>
      <p:ext uri="{BB962C8B-B14F-4D97-AF65-F5344CB8AC3E}">
        <p14:creationId xmlns:p14="http://schemas.microsoft.com/office/powerpoint/2010/main" xmlns="" val="28233756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Burundi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solidFill>
            <a:schemeClr val="bg1"/>
          </a:solidFill>
        </p:spPr>
        <p:txBody>
          <a:bodyPr/>
          <a:lstStyle/>
          <a:p>
            <a:pPr algn="l"/>
            <a:r>
              <a:rPr lang="en-US" sz="4000" dirty="0" smtClean="0">
                <a:latin typeface="+mn-lt"/>
              </a:rPr>
              <a:t>Country-level Engagement: </a:t>
            </a:r>
            <a:br>
              <a:rPr lang="en-US" sz="4000" dirty="0" smtClean="0">
                <a:latin typeface="+mn-lt"/>
              </a:rPr>
            </a:br>
            <a:r>
              <a:rPr lang="en-US" sz="2800" dirty="0" smtClean="0">
                <a:latin typeface="+mn-lt"/>
              </a:rPr>
              <a:t>Guiding Principles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57160903"/>
              </p:ext>
            </p:extLst>
          </p:nvPr>
        </p:nvGraphicFramePr>
        <p:xfrm>
          <a:off x="179512" y="1844824"/>
          <a:ext cx="8568952" cy="501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 descr="2012Countdown-Report-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58929" y="116632"/>
            <a:ext cx="1485071" cy="19094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55524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7544" y="16625"/>
            <a:ext cx="8426823" cy="648393"/>
          </a:xfrm>
          <a:solidFill>
            <a:schemeClr val="bg1"/>
          </a:solidFill>
        </p:spPr>
        <p:txBody>
          <a:bodyPr/>
          <a:lstStyle/>
          <a:p>
            <a:r>
              <a:rPr lang="en-US" sz="4000" dirty="0">
                <a:solidFill>
                  <a:srgbClr val="800000"/>
                </a:solidFill>
                <a:latin typeface="+mn-lt"/>
              </a:rPr>
              <a:t>P</a:t>
            </a:r>
            <a:r>
              <a:rPr lang="en-US" sz="4000" dirty="0" smtClean="0">
                <a:solidFill>
                  <a:srgbClr val="800000"/>
                </a:solidFill>
                <a:latin typeface="+mn-lt"/>
              </a:rPr>
              <a:t>rogram action cycle</a:t>
            </a:r>
            <a:endParaRPr lang="en-US" sz="4000" dirty="0">
              <a:solidFill>
                <a:srgbClr val="800000"/>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40477598"/>
              </p:ext>
            </p:extLst>
          </p:nvPr>
        </p:nvGraphicFramePr>
        <p:xfrm>
          <a:off x="142597" y="504313"/>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71232" y="2655411"/>
            <a:ext cx="2091030" cy="135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a14:hiddenLine>
            </a:ext>
          </a:extLst>
        </p:spPr>
      </p:pic>
      <p:sp>
        <p:nvSpPr>
          <p:cNvPr id="7" name="Oval 6"/>
          <p:cNvSpPr/>
          <p:nvPr/>
        </p:nvSpPr>
        <p:spPr>
          <a:xfrm>
            <a:off x="4329296" y="3759147"/>
            <a:ext cx="1783683" cy="923882"/>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ADVOCACY</a:t>
            </a:r>
            <a:endParaRPr lang="en-GB" b="1" dirty="0">
              <a:solidFill>
                <a:srgbClr val="C00000"/>
              </a:solidFill>
            </a:endParaRPr>
          </a:p>
        </p:txBody>
      </p:sp>
      <p:sp>
        <p:nvSpPr>
          <p:cNvPr id="8" name="Oval 7"/>
          <p:cNvSpPr/>
          <p:nvPr/>
        </p:nvSpPr>
        <p:spPr>
          <a:xfrm>
            <a:off x="2886448" y="2138880"/>
            <a:ext cx="1973583" cy="1033061"/>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ACCOUNT-ABILITY</a:t>
            </a:r>
            <a:endParaRPr lang="en-GB" b="1" dirty="0">
              <a:solidFill>
                <a:srgbClr val="C00000"/>
              </a:solidFill>
            </a:endParaRPr>
          </a:p>
        </p:txBody>
      </p:sp>
      <p:sp>
        <p:nvSpPr>
          <p:cNvPr id="9" name="Rectangle 14"/>
          <p:cNvSpPr>
            <a:spLocks noChangeArrowheads="1"/>
          </p:cNvSpPr>
          <p:nvPr/>
        </p:nvSpPr>
        <p:spPr bwMode="auto">
          <a:xfrm>
            <a:off x="-29367" y="5805264"/>
            <a:ext cx="9144000" cy="1052736"/>
          </a:xfrm>
          <a:prstGeom prst="rect">
            <a:avLst/>
          </a:prstGeom>
          <a:solidFill>
            <a:srgbClr val="990000"/>
          </a:solidFill>
          <a:ln w="9525">
            <a:solidFill>
              <a:srgbClr val="FFFF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lvl="2" algn="ctr">
              <a:spcAft>
                <a:spcPts val="600"/>
              </a:spcAft>
            </a:pPr>
            <a:r>
              <a:rPr lang="en-US" sz="3200" b="1" dirty="0" smtClean="0">
                <a:solidFill>
                  <a:schemeClr val="bg1"/>
                </a:solidFill>
                <a:latin typeface="+mn-lt"/>
                <a:cs typeface="Calibri" pitchFamily="34" charset="0"/>
              </a:rPr>
              <a:t>Country Countdown process can help strengthen your national program action cycle</a:t>
            </a:r>
            <a:endParaRPr lang="en-GB" sz="3200" b="1" dirty="0">
              <a:solidFill>
                <a:schemeClr val="bg1"/>
              </a:solidFill>
              <a:latin typeface="+mn-lt"/>
              <a:cs typeface="Calibri" pitchFamily="34" charset="0"/>
            </a:endParaRPr>
          </a:p>
        </p:txBody>
      </p:sp>
    </p:spTree>
    <p:extLst>
      <p:ext uri="{BB962C8B-B14F-4D97-AF65-F5344CB8AC3E}">
        <p14:creationId xmlns:p14="http://schemas.microsoft.com/office/powerpoint/2010/main" xmlns="" val="32123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16824" cy="782960"/>
          </a:xfrm>
          <a:solidFill>
            <a:schemeClr val="bg1"/>
          </a:solidFill>
        </p:spPr>
        <p:txBody>
          <a:bodyPr/>
          <a:lstStyle/>
          <a:p>
            <a:pPr algn="l"/>
            <a:r>
              <a:rPr lang="en-US" sz="4000" dirty="0" smtClean="0">
                <a:solidFill>
                  <a:srgbClr val="800000"/>
                </a:solidFill>
                <a:latin typeface="+mn-lt"/>
              </a:rPr>
              <a:t>Country Countdown experiences</a:t>
            </a:r>
            <a:endParaRPr lang="en-US" sz="4000" dirty="0">
              <a:solidFill>
                <a:srgbClr val="800000"/>
              </a:solidFill>
              <a:latin typeface="+mn-lt"/>
            </a:endParaRPr>
          </a:p>
        </p:txBody>
      </p:sp>
      <p:sp>
        <p:nvSpPr>
          <p:cNvPr id="3" name="Content Placeholder 2"/>
          <p:cNvSpPr>
            <a:spLocks noGrp="1"/>
          </p:cNvSpPr>
          <p:nvPr>
            <p:ph idx="1"/>
          </p:nvPr>
        </p:nvSpPr>
        <p:spPr>
          <a:xfrm>
            <a:off x="462036" y="1008100"/>
            <a:ext cx="8576472" cy="4800600"/>
          </a:xfrm>
        </p:spPr>
        <p:txBody>
          <a:bodyPr>
            <a:noAutofit/>
          </a:bodyPr>
          <a:lstStyle/>
          <a:p>
            <a:r>
              <a:rPr lang="en-US" sz="2200" b="1" dirty="0"/>
              <a:t>Senegal, 2006</a:t>
            </a:r>
          </a:p>
          <a:p>
            <a:pPr lvl="1">
              <a:buFont typeface="Arial" pitchFamily="34" charset="0"/>
              <a:buChar char="•"/>
            </a:pPr>
            <a:r>
              <a:rPr lang="en-US" sz="2200" dirty="0"/>
              <a:t>High level engagement of key partners (</a:t>
            </a:r>
            <a:r>
              <a:rPr lang="en-US" sz="2200" dirty="0" smtClean="0"/>
              <a:t>MoH/MoF, supported by </a:t>
            </a:r>
            <a:r>
              <a:rPr lang="en-US" sz="2200" dirty="0"/>
              <a:t>UNICEF)</a:t>
            </a:r>
          </a:p>
          <a:p>
            <a:pPr lvl="1">
              <a:buFont typeface="Arial" pitchFamily="34" charset="0"/>
              <a:buChar char="•"/>
            </a:pPr>
            <a:r>
              <a:rPr lang="en-US" sz="2200" dirty="0"/>
              <a:t>Strategic planning </a:t>
            </a:r>
            <a:r>
              <a:rPr lang="en-US" sz="2200" dirty="0" smtClean="0"/>
              <a:t>meeting for </a:t>
            </a:r>
            <a:r>
              <a:rPr lang="en-US" sz="2200" dirty="0"/>
              <a:t>scale-up of effective MNCH </a:t>
            </a:r>
            <a:r>
              <a:rPr lang="en-US" sz="2200" dirty="0" smtClean="0"/>
              <a:t>interventions</a:t>
            </a:r>
            <a:endParaRPr lang="en-US" sz="2200" dirty="0"/>
          </a:p>
          <a:p>
            <a:r>
              <a:rPr lang="en-US" sz="2200" b="1" dirty="0"/>
              <a:t>Zambia, 2008</a:t>
            </a:r>
          </a:p>
          <a:p>
            <a:pPr lvl="1">
              <a:buFont typeface="Arial" pitchFamily="34" charset="0"/>
              <a:buChar char="•"/>
            </a:pPr>
            <a:r>
              <a:rPr lang="en-US" sz="2200" dirty="0"/>
              <a:t>MoH initiated and </a:t>
            </a:r>
            <a:r>
              <a:rPr lang="en-US" sz="2200" dirty="0" smtClean="0"/>
              <a:t>convened/supported by WHO &amp; UN partners</a:t>
            </a:r>
            <a:endParaRPr lang="en-US" sz="2200" dirty="0"/>
          </a:p>
          <a:p>
            <a:pPr lvl="1">
              <a:buFont typeface="Arial" pitchFamily="34" charset="0"/>
              <a:buChar char="•"/>
            </a:pPr>
            <a:r>
              <a:rPr lang="en-US" sz="2200" dirty="0"/>
              <a:t>National prioritization </a:t>
            </a:r>
            <a:r>
              <a:rPr lang="en-US" sz="2200" dirty="0" smtClean="0"/>
              <a:t>meeting for </a:t>
            </a:r>
            <a:r>
              <a:rPr lang="en-US" sz="2200" dirty="0"/>
              <a:t>MNC mortality </a:t>
            </a:r>
            <a:r>
              <a:rPr lang="en-US" sz="2200" dirty="0" smtClean="0"/>
              <a:t>reduction</a:t>
            </a:r>
            <a:endParaRPr lang="en-US" sz="2200" dirty="0"/>
          </a:p>
          <a:p>
            <a:r>
              <a:rPr lang="en-US" sz="2200" b="1" dirty="0"/>
              <a:t>Nigeria, </a:t>
            </a:r>
            <a:r>
              <a:rPr lang="en-US" sz="2200" b="1" dirty="0" smtClean="0"/>
              <a:t>2011</a:t>
            </a:r>
            <a:endParaRPr lang="en-US" sz="2200" b="1" dirty="0"/>
          </a:p>
          <a:p>
            <a:pPr lvl="1">
              <a:buFont typeface="Arial" pitchFamily="34" charset="0"/>
              <a:buChar char="•"/>
            </a:pPr>
            <a:r>
              <a:rPr lang="en-US" sz="2200" dirty="0"/>
              <a:t>FMOH convened </a:t>
            </a:r>
            <a:r>
              <a:rPr lang="en-US" sz="2200" dirty="0" smtClean="0"/>
              <a:t>with </a:t>
            </a:r>
            <a:r>
              <a:rPr lang="en-US" sz="2200" dirty="0"/>
              <a:t>Save the </a:t>
            </a:r>
            <a:r>
              <a:rPr lang="en-US" sz="2200" dirty="0" smtClean="0"/>
              <a:t>Children and many </a:t>
            </a:r>
            <a:br>
              <a:rPr lang="en-US" sz="2200" dirty="0" smtClean="0"/>
            </a:br>
            <a:r>
              <a:rPr lang="en-US" sz="2200" dirty="0" smtClean="0"/>
              <a:t>partners</a:t>
            </a:r>
          </a:p>
          <a:p>
            <a:pPr lvl="1">
              <a:buFont typeface="Arial" pitchFamily="34" charset="0"/>
              <a:buChar char="•"/>
            </a:pPr>
            <a:r>
              <a:rPr lang="en-US" sz="2200" dirty="0" smtClean="0"/>
              <a:t>Country </a:t>
            </a:r>
            <a:r>
              <a:rPr lang="en-US" sz="2200" dirty="0"/>
              <a:t>report and 36 state profiles, </a:t>
            </a:r>
            <a:endParaRPr lang="en-US" sz="2200" dirty="0" smtClean="0"/>
          </a:p>
          <a:p>
            <a:pPr lvl="1">
              <a:buFont typeface="Arial" pitchFamily="34" charset="0"/>
              <a:buChar char="•"/>
            </a:pPr>
            <a:r>
              <a:rPr lang="en-US" sz="2200" dirty="0"/>
              <a:t>L</a:t>
            </a:r>
            <a:r>
              <a:rPr lang="en-US" sz="2200" dirty="0" smtClean="0"/>
              <a:t>aunched </a:t>
            </a:r>
            <a:r>
              <a:rPr lang="en-US" sz="2200" dirty="0"/>
              <a:t>by First </a:t>
            </a:r>
            <a:r>
              <a:rPr lang="en-US" sz="2200" dirty="0" smtClean="0"/>
              <a:t>Lady and health care professionals </a:t>
            </a:r>
            <a:r>
              <a:rPr lang="en-US" sz="2200" dirty="0"/>
              <a:t/>
            </a:r>
            <a:br>
              <a:rPr lang="en-US" sz="2200" dirty="0"/>
            </a:br>
            <a:r>
              <a:rPr lang="en-US" sz="2200" dirty="0" smtClean="0"/>
              <a:t>especially Paediatricians</a:t>
            </a:r>
          </a:p>
          <a:p>
            <a:pPr lvl="1">
              <a:buFont typeface="Arial" pitchFamily="34" charset="0"/>
              <a:buChar char="•"/>
            </a:pPr>
            <a:endParaRPr lang="en-US" sz="2000" dirty="0" smtClean="0"/>
          </a:p>
          <a:p>
            <a:pPr lvl="1">
              <a:buFont typeface="Arial" pitchFamily="34" charset="0"/>
              <a:buChar char="•"/>
            </a:pPr>
            <a:endParaRPr lang="en-US" sz="2000" dirty="0"/>
          </a:p>
          <a:p>
            <a:pPr marL="457200" lvl="1" indent="0">
              <a:buNone/>
            </a:pPr>
            <a:endParaRPr lang="en-US" sz="2000" dirty="0"/>
          </a:p>
        </p:txBody>
      </p:sp>
      <p:pic>
        <p:nvPicPr>
          <p:cNvPr id="4098" name="Picture 2" descr="2011nigeria-repo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49088" y="5198260"/>
            <a:ext cx="1194912" cy="1688809"/>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t1.gstatic.com/images?q=tbn:ANd9GcQqgMhefGHxJoc9QJj4OmacImAOTAzkketWtpntcQpxSwTyZf1Pi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13" y="4736059"/>
            <a:ext cx="767157" cy="60885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t1.gstatic.com/images?q=tbn:ANd9GcQsb5pJ8bON4Ap3Odn9Qjwy_WPs0y5hxUgJEOwsGS1Adq0t27az"/>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20" y="3368109"/>
            <a:ext cx="867946" cy="729783"/>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9884" y="1470010"/>
            <a:ext cx="778582" cy="553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1318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507"/>
            <a:ext cx="8568952" cy="731266"/>
          </a:xfrm>
          <a:prstGeom prst="rect">
            <a:avLst/>
          </a:prstGeom>
          <a:solidFill>
            <a:schemeClr val="bg1"/>
          </a:solidFill>
        </p:spPr>
        <p:txBody>
          <a:bodyPr/>
          <a:lstStyle/>
          <a:p>
            <a:pPr algn="l"/>
            <a:r>
              <a:rPr lang="en-US" sz="4000" dirty="0" smtClean="0">
                <a:solidFill>
                  <a:srgbClr val="800000"/>
                </a:solidFill>
                <a:latin typeface="+mn-lt"/>
              </a:rPr>
              <a:t>Country Countdowns: Key steps </a:t>
            </a:r>
            <a:endParaRPr lang="en-US" sz="4000" dirty="0">
              <a:solidFill>
                <a:srgbClr val="800000"/>
              </a:solidFill>
              <a:latin typeface="+mn-lt"/>
            </a:endParaRPr>
          </a:p>
        </p:txBody>
      </p:sp>
      <p:sp>
        <p:nvSpPr>
          <p:cNvPr id="3" name="Content Placeholder 2"/>
          <p:cNvSpPr>
            <a:spLocks noGrp="1"/>
          </p:cNvSpPr>
          <p:nvPr>
            <p:ph idx="4294967295"/>
          </p:nvPr>
        </p:nvSpPr>
        <p:spPr>
          <a:xfrm>
            <a:off x="0" y="781127"/>
            <a:ext cx="9027622" cy="5935554"/>
          </a:xfrm>
          <a:prstGeom prst="rect">
            <a:avLst/>
          </a:prstGeom>
        </p:spPr>
        <p:txBody>
          <a:bodyPr>
            <a:noAutofit/>
          </a:bodyPr>
          <a:lstStyle/>
          <a:p>
            <a:pPr marL="571500" lvl="0" indent="-457200">
              <a:spcBef>
                <a:spcPts val="0"/>
              </a:spcBef>
              <a:buFont typeface="+mj-lt"/>
              <a:buAutoNum type="arabicPeriod"/>
            </a:pPr>
            <a:r>
              <a:rPr lang="en-US" sz="2800" b="1" dirty="0" smtClean="0">
                <a:solidFill>
                  <a:srgbClr val="800000"/>
                </a:solidFill>
              </a:rPr>
              <a:t>Preparation/planning </a:t>
            </a:r>
          </a:p>
          <a:p>
            <a:pPr marL="1268730" lvl="2" indent="-457200">
              <a:spcBef>
                <a:spcPts val="0"/>
              </a:spcBef>
              <a:buClr>
                <a:srgbClr val="800000"/>
              </a:buClr>
              <a:buFont typeface="Arial" charset="0"/>
              <a:buChar char="•"/>
            </a:pPr>
            <a:r>
              <a:rPr lang="en-US" sz="2200" dirty="0"/>
              <a:t>F</a:t>
            </a:r>
            <a:r>
              <a:rPr lang="en-US" sz="2200" dirty="0" smtClean="0"/>
              <a:t>orm core group to coordinate technical analysis and </a:t>
            </a:r>
            <a:r>
              <a:rPr lang="en-US" sz="2200" dirty="0"/>
              <a:t>planning, develop </a:t>
            </a:r>
            <a:r>
              <a:rPr lang="en-US" sz="2200" dirty="0" smtClean="0"/>
              <a:t>workplan/budget, </a:t>
            </a:r>
          </a:p>
          <a:p>
            <a:pPr marL="1268730" lvl="2" indent="-457200">
              <a:spcBef>
                <a:spcPts val="0"/>
              </a:spcBef>
              <a:buClr>
                <a:srgbClr val="800000"/>
              </a:buClr>
              <a:buFont typeface="Arial" charset="0"/>
              <a:buChar char="•"/>
            </a:pPr>
            <a:r>
              <a:rPr lang="en-US" sz="2200" dirty="0" smtClean="0"/>
              <a:t>Ensure wide stakeholder inputs </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a:pPr>
            <a:r>
              <a:rPr lang="en-US" sz="2800" b="1" dirty="0" smtClean="0">
                <a:solidFill>
                  <a:srgbClr val="800000"/>
                </a:solidFill>
              </a:rPr>
              <a:t>Process with data content and analysis</a:t>
            </a:r>
          </a:p>
          <a:p>
            <a:pPr marL="1268730" lvl="2" indent="-457200">
              <a:spcBef>
                <a:spcPts val="0"/>
              </a:spcBef>
              <a:buClr>
                <a:srgbClr val="800000"/>
              </a:buClr>
              <a:buFont typeface="Arial" charset="0"/>
              <a:buChar char="•"/>
            </a:pPr>
            <a:r>
              <a:rPr lang="en-US" sz="2200" dirty="0" smtClean="0"/>
              <a:t>Sub-national data – </a:t>
            </a:r>
            <a:r>
              <a:rPr lang="en-US" sz="2200" dirty="0"/>
              <a:t>disaggregated to </a:t>
            </a:r>
            <a:r>
              <a:rPr lang="en-US" sz="2200" dirty="0" smtClean="0"/>
              <a:t>district/ provincial levels</a:t>
            </a:r>
            <a:endParaRPr lang="en-US" sz="2200" dirty="0"/>
          </a:p>
          <a:p>
            <a:pPr marL="1268730" lvl="2" indent="-457200">
              <a:spcBef>
                <a:spcPts val="0"/>
              </a:spcBef>
              <a:buClr>
                <a:srgbClr val="800000"/>
              </a:buClr>
              <a:buFont typeface="Arial" charset="0"/>
              <a:buChar char="•"/>
            </a:pPr>
            <a:r>
              <a:rPr lang="en-US" sz="2200" dirty="0"/>
              <a:t>Focus on equity – </a:t>
            </a:r>
            <a:r>
              <a:rPr lang="en-US" sz="2200" dirty="0" smtClean="0"/>
              <a:t>geographic, ethnic</a:t>
            </a:r>
            <a:r>
              <a:rPr lang="en-US" sz="2200" dirty="0"/>
              <a:t>, </a:t>
            </a:r>
            <a:r>
              <a:rPr lang="en-US" sz="2200" dirty="0" smtClean="0"/>
              <a:t>economic, and social factors</a:t>
            </a:r>
            <a:endParaRPr lang="en-US" sz="2200" dirty="0"/>
          </a:p>
          <a:p>
            <a:pPr marL="1268730" lvl="2" indent="-457200">
              <a:spcBef>
                <a:spcPts val="0"/>
              </a:spcBef>
              <a:buClr>
                <a:srgbClr val="800000"/>
              </a:buClr>
              <a:buFont typeface="Arial" charset="0"/>
              <a:buChar char="•"/>
            </a:pPr>
            <a:r>
              <a:rPr lang="en-US" sz="2200" dirty="0"/>
              <a:t>Recommendations for </a:t>
            </a:r>
            <a:r>
              <a:rPr lang="en-US" sz="2200" dirty="0" smtClean="0"/>
              <a:t>solutions </a:t>
            </a:r>
            <a:r>
              <a:rPr lang="en-US" sz="2200" dirty="0"/>
              <a:t>– policy and </a:t>
            </a:r>
            <a:r>
              <a:rPr lang="en-US" sz="2200" dirty="0" smtClean="0"/>
              <a:t>programme</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startAt="3"/>
            </a:pPr>
            <a:r>
              <a:rPr lang="en-US" sz="2800" b="1" dirty="0" smtClean="0">
                <a:solidFill>
                  <a:srgbClr val="800000"/>
                </a:solidFill>
              </a:rPr>
              <a:t>Products/materials: </a:t>
            </a:r>
            <a:r>
              <a:rPr lang="en-US" sz="2200" dirty="0" smtClean="0"/>
              <a:t>National and sub-national profiles, link to existing tracking and meetings</a:t>
            </a:r>
          </a:p>
          <a:p>
            <a:pPr marL="114300" lvl="0" indent="0">
              <a:spcBef>
                <a:spcPts val="0"/>
              </a:spcBef>
              <a:buNone/>
            </a:pPr>
            <a:endParaRPr lang="en-US" sz="900" dirty="0" smtClean="0"/>
          </a:p>
          <a:p>
            <a:pPr marL="114300" lvl="0" indent="0">
              <a:spcBef>
                <a:spcPts val="0"/>
              </a:spcBef>
              <a:buNone/>
            </a:pPr>
            <a:r>
              <a:rPr lang="en-US" sz="2800" b="1" dirty="0" smtClean="0">
                <a:solidFill>
                  <a:srgbClr val="800000"/>
                </a:solidFill>
              </a:rPr>
              <a:t>4.  Country Countdown event and media outreach</a:t>
            </a:r>
          </a:p>
          <a:p>
            <a:pPr marL="571500" lvl="0" indent="-457200">
              <a:spcBef>
                <a:spcPts val="0"/>
              </a:spcBef>
              <a:buFont typeface="+mj-lt"/>
              <a:buAutoNum type="arabicPeriod" startAt="3"/>
            </a:pPr>
            <a:endParaRPr lang="en-US" sz="900" b="1" dirty="0" smtClean="0">
              <a:solidFill>
                <a:srgbClr val="800000"/>
              </a:solidFill>
            </a:endParaRPr>
          </a:p>
          <a:p>
            <a:pPr marL="571500" lvl="0" indent="-457200">
              <a:spcBef>
                <a:spcPts val="0"/>
              </a:spcBef>
              <a:buFont typeface="+mj-lt"/>
              <a:buAutoNum type="arabicPeriod" startAt="5"/>
            </a:pPr>
            <a:r>
              <a:rPr lang="en-US" sz="2800" b="1" dirty="0" smtClean="0">
                <a:solidFill>
                  <a:srgbClr val="800000"/>
                </a:solidFill>
              </a:rPr>
              <a:t>Follow-up: MOH, key donors/stakeholders</a:t>
            </a:r>
          </a:p>
          <a:p>
            <a:pPr marL="1371600" lvl="2" indent="-457200">
              <a:spcBef>
                <a:spcPts val="0"/>
              </a:spcBef>
              <a:buClr>
                <a:srgbClr val="800000"/>
              </a:buClr>
              <a:buFont typeface="Arial" pitchFamily="34" charset="0"/>
              <a:buChar char="•"/>
            </a:pPr>
            <a:r>
              <a:rPr lang="en-US" sz="2200" dirty="0" smtClean="0"/>
              <a:t>Use evidence and data in national planning processes</a:t>
            </a:r>
          </a:p>
          <a:p>
            <a:pPr marL="1371600" lvl="2" indent="-457200">
              <a:spcBef>
                <a:spcPts val="0"/>
              </a:spcBef>
              <a:buClr>
                <a:srgbClr val="800000"/>
              </a:buClr>
              <a:buFont typeface="Arial" pitchFamily="34" charset="0"/>
              <a:buChar char="•"/>
            </a:pPr>
            <a:r>
              <a:rPr lang="en-US" sz="2200" dirty="0" smtClean="0"/>
              <a:t>Involve civil society in monitoring</a:t>
            </a:r>
          </a:p>
          <a:p>
            <a:pPr marL="411480" lvl="1" indent="0">
              <a:spcBef>
                <a:spcPts val="0"/>
              </a:spcBef>
              <a:buNone/>
            </a:pPr>
            <a:endParaRPr lang="en-US" sz="2400" dirty="0"/>
          </a:p>
        </p:txBody>
      </p:sp>
    </p:spTree>
    <p:extLst>
      <p:ext uri="{BB962C8B-B14F-4D97-AF65-F5344CB8AC3E}">
        <p14:creationId xmlns:p14="http://schemas.microsoft.com/office/powerpoint/2010/main" xmlns="" val="396533236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86" y="873487"/>
            <a:ext cx="8280920" cy="739182"/>
          </a:xfrm>
          <a:solidFill>
            <a:schemeClr val="bg1"/>
          </a:solidFill>
        </p:spPr>
        <p:txBody>
          <a:bodyPr/>
          <a:lstStyle/>
          <a:p>
            <a:pPr algn="l"/>
            <a:r>
              <a:rPr lang="en-US" sz="4000" dirty="0">
                <a:solidFill>
                  <a:srgbClr val="800000"/>
                </a:solidFill>
                <a:latin typeface="+mn-lt"/>
              </a:rPr>
              <a:t>Role of in-country partners/MoH</a:t>
            </a:r>
          </a:p>
        </p:txBody>
      </p:sp>
      <p:sp>
        <p:nvSpPr>
          <p:cNvPr id="3" name="Content Placeholder 2"/>
          <p:cNvSpPr>
            <a:spLocks noGrp="1"/>
          </p:cNvSpPr>
          <p:nvPr>
            <p:ph idx="1"/>
          </p:nvPr>
        </p:nvSpPr>
        <p:spPr>
          <a:xfrm>
            <a:off x="391859" y="1733170"/>
            <a:ext cx="7937487" cy="4343400"/>
          </a:xfrm>
        </p:spPr>
        <p:txBody>
          <a:bodyPr>
            <a:noAutofit/>
          </a:bodyPr>
          <a:lstStyle/>
          <a:p>
            <a:pPr lvl="1">
              <a:buClr>
                <a:srgbClr val="800000"/>
              </a:buClr>
              <a:buSzPct val="80000"/>
              <a:buFont typeface="Arial" pitchFamily="34" charset="0"/>
              <a:buChar char="•"/>
            </a:pPr>
            <a:r>
              <a:rPr lang="en-US" dirty="0"/>
              <a:t>Coordination of national and global partners</a:t>
            </a:r>
          </a:p>
          <a:p>
            <a:pPr lvl="1">
              <a:buClr>
                <a:srgbClr val="800000"/>
              </a:buClr>
              <a:buSzPct val="80000"/>
              <a:buFont typeface="Arial" pitchFamily="34" charset="0"/>
              <a:buChar char="•"/>
            </a:pPr>
            <a:r>
              <a:rPr lang="en-US" dirty="0"/>
              <a:t>Identify best data sources</a:t>
            </a:r>
          </a:p>
          <a:p>
            <a:pPr lvl="1">
              <a:buClr>
                <a:srgbClr val="800000"/>
              </a:buClr>
              <a:buSzPct val="80000"/>
              <a:buFont typeface="Arial" pitchFamily="34" charset="0"/>
              <a:buChar char="•"/>
            </a:pPr>
            <a:r>
              <a:rPr lang="en-US" dirty="0"/>
              <a:t>Conduct outreach to ensure participation of key local partners/stakeholders</a:t>
            </a:r>
          </a:p>
          <a:p>
            <a:pPr lvl="1">
              <a:buClr>
                <a:srgbClr val="800000"/>
              </a:buClr>
              <a:buSzPct val="80000"/>
              <a:buFont typeface="Arial" pitchFamily="34" charset="0"/>
              <a:buChar char="•"/>
            </a:pPr>
            <a:r>
              <a:rPr lang="en-US" dirty="0"/>
              <a:t>Provide technical and financial </a:t>
            </a:r>
            <a:r>
              <a:rPr lang="en-US" dirty="0" smtClean="0"/>
              <a:t>support</a:t>
            </a:r>
          </a:p>
          <a:p>
            <a:pPr lvl="1">
              <a:buClr>
                <a:srgbClr val="800000"/>
              </a:buClr>
              <a:buSzPct val="80000"/>
              <a:buFont typeface="Arial" pitchFamily="34" charset="0"/>
              <a:buChar char="•"/>
            </a:pPr>
            <a:r>
              <a:rPr lang="en-US" dirty="0" smtClean="0"/>
              <a:t>Analyze data, produce messages</a:t>
            </a:r>
          </a:p>
          <a:p>
            <a:pPr lvl="1">
              <a:buClr>
                <a:srgbClr val="800000"/>
              </a:buClr>
              <a:buSzPct val="80000"/>
              <a:buFont typeface="Arial" pitchFamily="34" charset="0"/>
              <a:buChar char="•"/>
            </a:pPr>
            <a:r>
              <a:rPr lang="en-US" dirty="0" smtClean="0"/>
              <a:t>Publicize results</a:t>
            </a:r>
          </a:p>
          <a:p>
            <a:pPr lvl="1">
              <a:buClr>
                <a:srgbClr val="800000"/>
              </a:buClr>
              <a:buSzPct val="80000"/>
              <a:buFont typeface="Arial" pitchFamily="34" charset="0"/>
              <a:buChar char="•"/>
            </a:pPr>
            <a:r>
              <a:rPr lang="en-US" dirty="0" smtClean="0"/>
              <a:t>Follow-up on recommendations</a:t>
            </a:r>
            <a:endParaRPr lang="en-US" dirty="0"/>
          </a:p>
          <a:p>
            <a:pPr marL="114300" indent="0"/>
            <a:endParaRPr lang="en-US" sz="2400" dirty="0"/>
          </a:p>
        </p:txBody>
      </p:sp>
    </p:spTree>
    <p:extLst>
      <p:ext uri="{BB962C8B-B14F-4D97-AF65-F5344CB8AC3E}">
        <p14:creationId xmlns:p14="http://schemas.microsoft.com/office/powerpoint/2010/main" xmlns="" val="21280607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14" y="845739"/>
            <a:ext cx="6004943" cy="667179"/>
          </a:xfrm>
          <a:solidFill>
            <a:schemeClr val="bg1"/>
          </a:solidFill>
          <a:ln>
            <a:noFill/>
          </a:ln>
        </p:spPr>
        <p:txBody>
          <a:bodyPr vert="horz" wrap="square" lIns="91440" tIns="45720" rIns="91440" bIns="45720" numCol="1" anchor="ctr" anchorCtr="0" compatLnSpc="1">
            <a:prstTxWarp prst="textNoShape">
              <a:avLst/>
            </a:prstTxWarp>
          </a:bodyPr>
          <a:lstStyle/>
          <a:p>
            <a:pPr algn="l"/>
            <a:r>
              <a:rPr lang="en-US" sz="4000" dirty="0">
                <a:solidFill>
                  <a:srgbClr val="800000"/>
                </a:solidFill>
                <a:latin typeface="+mn-lt"/>
              </a:rPr>
              <a:t>Role of Global Countdown</a:t>
            </a:r>
          </a:p>
        </p:txBody>
      </p:sp>
      <p:sp>
        <p:nvSpPr>
          <p:cNvPr id="3" name="Content Placeholder 2"/>
          <p:cNvSpPr>
            <a:spLocks noGrp="1"/>
          </p:cNvSpPr>
          <p:nvPr>
            <p:ph idx="1"/>
          </p:nvPr>
        </p:nvSpPr>
        <p:spPr>
          <a:xfrm>
            <a:off x="624408" y="1644436"/>
            <a:ext cx="7620000" cy="4343400"/>
          </a:xfrm>
        </p:spPr>
        <p:txBody>
          <a:bodyPr>
            <a:noAutofit/>
          </a:bodyPr>
          <a:lstStyle/>
          <a:p>
            <a:pPr marL="0" indent="0">
              <a:buNone/>
            </a:pPr>
            <a:r>
              <a:rPr lang="en-US" sz="2800" dirty="0"/>
              <a:t>Technical assistance to support </a:t>
            </a:r>
            <a:r>
              <a:rPr lang="en-US" sz="2800" dirty="0" smtClean="0"/>
              <a:t>countries:</a:t>
            </a:r>
            <a:endParaRPr lang="en-US" sz="2800" dirty="0"/>
          </a:p>
          <a:p>
            <a:pPr>
              <a:buClr>
                <a:srgbClr val="800000"/>
              </a:buClr>
              <a:buSzPct val="80000"/>
              <a:buFont typeface="Arial" pitchFamily="34" charset="0"/>
              <a:buChar char="•"/>
            </a:pPr>
            <a:r>
              <a:rPr lang="en-US" sz="2800" dirty="0" smtClean="0"/>
              <a:t>Assess </a:t>
            </a:r>
            <a:r>
              <a:rPr lang="en-US" sz="2800" dirty="0"/>
              <a:t>data quality and availability</a:t>
            </a:r>
          </a:p>
          <a:p>
            <a:pPr>
              <a:buClr>
                <a:srgbClr val="800000"/>
              </a:buClr>
              <a:buSzPct val="80000"/>
              <a:buFont typeface="Arial" pitchFamily="34" charset="0"/>
              <a:buChar char="•"/>
            </a:pPr>
            <a:r>
              <a:rPr lang="en-US" sz="2800" dirty="0"/>
              <a:t>Help </a:t>
            </a:r>
            <a:r>
              <a:rPr lang="en-US" sz="2800" dirty="0" smtClean="0"/>
              <a:t>as needed with </a:t>
            </a:r>
            <a:r>
              <a:rPr lang="en-US" sz="2800" dirty="0"/>
              <a:t>data analysis </a:t>
            </a:r>
            <a:r>
              <a:rPr lang="en-US" sz="2800" dirty="0" smtClean="0"/>
              <a:t>and </a:t>
            </a:r>
            <a:r>
              <a:rPr lang="en-US" sz="2800" dirty="0"/>
              <a:t>the development of sub-national profiles and other </a:t>
            </a:r>
            <a:r>
              <a:rPr lang="en-US" sz="2800" dirty="0" smtClean="0"/>
              <a:t>products</a:t>
            </a:r>
            <a:endParaRPr lang="en-US" sz="2800" dirty="0"/>
          </a:p>
          <a:p>
            <a:pPr>
              <a:buClr>
                <a:srgbClr val="800000"/>
              </a:buClr>
              <a:buSzPct val="80000"/>
              <a:buFont typeface="Arial" pitchFamily="34" charset="0"/>
              <a:buChar char="•"/>
            </a:pPr>
            <a:r>
              <a:rPr lang="en-US" sz="2800" dirty="0" smtClean="0"/>
              <a:t>Conduct regional capacity-building workshops</a:t>
            </a:r>
          </a:p>
          <a:p>
            <a:pPr>
              <a:buClr>
                <a:srgbClr val="800000"/>
              </a:buClr>
              <a:buSzPct val="80000"/>
              <a:buFont typeface="Arial" pitchFamily="34" charset="0"/>
              <a:buChar char="•"/>
            </a:pPr>
            <a:r>
              <a:rPr lang="en-US" sz="2800" dirty="0" smtClean="0"/>
              <a:t>Mobilize </a:t>
            </a:r>
            <a:r>
              <a:rPr lang="en-US" sz="2800" dirty="0"/>
              <a:t>south-south and </a:t>
            </a:r>
            <a:r>
              <a:rPr lang="en-US" sz="2800" dirty="0" smtClean="0"/>
              <a:t>global learning through sharing experiences and lessons learned</a:t>
            </a:r>
          </a:p>
          <a:p>
            <a:pPr>
              <a:buNone/>
            </a:pPr>
            <a:endParaRPr lang="en-US" dirty="0"/>
          </a:p>
        </p:txBody>
      </p:sp>
    </p:spTree>
    <p:extLst>
      <p:ext uri="{BB962C8B-B14F-4D97-AF65-F5344CB8AC3E}">
        <p14:creationId xmlns:p14="http://schemas.microsoft.com/office/powerpoint/2010/main" xmlns="" val="402347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xmlns="" val="215048872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Burundi </a:t>
            </a:r>
            <a:endParaRPr lang="en-US" sz="4600" dirty="0"/>
          </a:p>
        </p:txBody>
      </p:sp>
    </p:spTree>
    <p:extLst>
      <p:ext uri="{BB962C8B-B14F-4D97-AF65-F5344CB8AC3E}">
        <p14:creationId xmlns:p14="http://schemas.microsoft.com/office/powerpoint/2010/main" xmlns="" val="395602713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0881" y="1676399"/>
            <a:ext cx="5917219" cy="49105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580646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1739" y="1707940"/>
            <a:ext cx="5863196" cy="4825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654499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5026" y="1295400"/>
            <a:ext cx="7128658" cy="4781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31760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475" y="3057525"/>
            <a:ext cx="7639050" cy="742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357238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xmlns=""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xmlns=""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12421</TotalTime>
  <Words>3783</Words>
  <Application>Microsoft Office PowerPoint</Application>
  <PresentationFormat>On-screen Show (4:3)</PresentationFormat>
  <Paragraphs>365</Paragraphs>
  <Slides>51</Slides>
  <Notes>50</Notes>
  <HiddenSlides>3</HiddenSlides>
  <MMClips>0</MMClips>
  <ScaleCrop>false</ScaleCrop>
  <HeadingPairs>
    <vt:vector size="4" baseType="variant">
      <vt:variant>
        <vt:lpstr>Theme</vt:lpstr>
      </vt:variant>
      <vt:variant>
        <vt:i4>4</vt:i4>
      </vt:variant>
      <vt:variant>
        <vt:lpstr>Slide Titles</vt:lpstr>
      </vt:variant>
      <vt:variant>
        <vt:i4>51</vt:i4>
      </vt:variant>
    </vt:vector>
  </HeadingPairs>
  <TitlesOfParts>
    <vt:vector size="55" baseType="lpstr">
      <vt:lpstr>Office Theme</vt:lpstr>
      <vt:lpstr>Default Design</vt:lpstr>
      <vt:lpstr>1_Default Design</vt:lpstr>
      <vt:lpstr>2_Default Design</vt:lpstr>
      <vt:lpstr>Countdown to 2015:  Burundi </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Systems and financing for MNCH</vt:lpstr>
      <vt:lpstr>Slide 37</vt:lpstr>
      <vt:lpstr>Slide 38</vt:lpstr>
      <vt:lpstr>Slide 39</vt:lpstr>
      <vt:lpstr>Country-level Engagement:  Guiding Principles</vt:lpstr>
      <vt:lpstr>Program action cycle</vt:lpstr>
      <vt:lpstr>Country Countdown experiences</vt:lpstr>
      <vt:lpstr>Country Countdowns: Key steps </vt:lpstr>
      <vt:lpstr>Role of in-country partners/MoH</vt:lpstr>
      <vt:lpstr>Role of Global Countdown</vt:lpstr>
      <vt:lpstr>Thank you!</vt:lpstr>
      <vt:lpstr>Optional additional slides  Equity profiles  Burundi </vt:lpstr>
      <vt:lpstr>Slide 48</vt:lpstr>
      <vt:lpstr>Slide 49</vt:lpstr>
      <vt:lpstr>Slide 50</vt:lpstr>
      <vt:lpstr>Slide 51</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Nancy Terreri</cp:lastModifiedBy>
  <cp:revision>720</cp:revision>
  <cp:lastPrinted>2012-06-12T19:26:24Z</cp:lastPrinted>
  <dcterms:created xsi:type="dcterms:W3CDTF">2008-01-10T17:37:13Z</dcterms:created>
  <dcterms:modified xsi:type="dcterms:W3CDTF">2013-02-19T05:27:16Z</dcterms:modified>
</cp:coreProperties>
</file>