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6"/>
  </p:notesMasterIdLst>
  <p:handoutMasterIdLst>
    <p:handoutMasterId r:id="rId57"/>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540"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542" r:id="rId41"/>
    <p:sldId id="436" r:id="rId42"/>
    <p:sldId id="527" r:id="rId43"/>
    <p:sldId id="528" r:id="rId44"/>
    <p:sldId id="530" r:id="rId45"/>
    <p:sldId id="529" r:id="rId46"/>
    <p:sldId id="531" r:id="rId47"/>
    <p:sldId id="525" r:id="rId48"/>
    <p:sldId id="524" r:id="rId49"/>
    <p:sldId id="511" r:id="rId50"/>
    <p:sldId id="541" r:id="rId51"/>
    <p:sldId id="539" r:id="rId52"/>
    <p:sldId id="536" r:id="rId53"/>
    <p:sldId id="537" r:id="rId54"/>
    <p:sldId id="538"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78318" autoAdjust="0"/>
  </p:normalViewPr>
  <p:slideViewPr>
    <p:cSldViewPr snapToGrid="0">
      <p:cViewPr>
        <p:scale>
          <a:sx n="69" d="100"/>
          <a:sy n="69" d="100"/>
        </p:scale>
        <p:origin x="-1044" y="-72"/>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2/19/2013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2/19/2013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the data from the 2012 Countdown profile </a:t>
            </a:r>
            <a:r>
              <a:rPr lang="en-GB" i="0" baseline="0" dirty="0" smtClean="0"/>
              <a:t>for Central African Republic,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2012 </a:t>
            </a:r>
            <a:r>
              <a:rPr lang="en-US" i="1" dirty="0" smtClean="0"/>
              <a:t>Countdown profile </a:t>
            </a:r>
            <a:r>
              <a:rPr lang="en-US" i="0" dirty="0" smtClean="0"/>
              <a:t>for Central African Republic</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2012 Countdown profiles, and in this presentation, all data are the most recent available as of the time the profiles were developed in early 2012</a:t>
            </a:r>
            <a:r>
              <a:rPr lang="en-US" i="0" baseline="0" dirty="0" smtClean="0"/>
              <a:t>, with most data from the last nationally representative household survey</a:t>
            </a:r>
            <a:r>
              <a:rPr lang="en-US" i="0" baseline="0" smtClean="0"/>
              <a:t>. </a:t>
            </a:r>
            <a:r>
              <a:rPr lang="en-US" i="0" baseline="0" smtClean="0">
                <a:solidFill>
                  <a:srgbClr val="FF0000"/>
                </a:solidFill>
              </a:rPr>
              <a:t>In </a:t>
            </a:r>
            <a:r>
              <a:rPr lang="en-US" i="0" baseline="0" dirty="0" smtClean="0">
                <a:solidFill>
                  <a:srgbClr val="FF0000"/>
                </a:solidFill>
              </a:rPr>
              <a:t>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solidFill>
                  <a:prstClr val="black"/>
                </a:solidFill>
                <a:latin typeface="Calibri" pitchFamily="34" charset="0"/>
                <a:cs typeface="Calibri" pitchFamily="34" charset="0"/>
              </a:rPr>
              <a:pPr eaLnBrk="1" hangingPunct="1"/>
              <a:t>15</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Central African Republic’s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Central African Republic 2010 </a:t>
            </a:r>
            <a:r>
              <a:rPr lang="en-US" i="1" dirty="0" smtClean="0"/>
              <a:t>Under—five child mortality rate </a:t>
            </a:r>
            <a:r>
              <a:rPr lang="en-US" dirty="0" smtClean="0"/>
              <a:t>and </a:t>
            </a:r>
            <a:r>
              <a:rPr lang="en-US" i="1" dirty="0" smtClean="0"/>
              <a:t>Maternal mortality ratio </a:t>
            </a:r>
            <a:r>
              <a:rPr lang="en-US" i="1" baseline="0" dirty="0" smtClean="0"/>
              <a:t> </a:t>
            </a:r>
            <a:r>
              <a:rPr lang="en-US" i="0" baseline="0" dirty="0" smtClean="0"/>
              <a:t>are very high with little decline since 1990.  </a:t>
            </a:r>
            <a:r>
              <a:rPr lang="en-US" dirty="0" smtClean="0"/>
              <a:t>Newer UN</a:t>
            </a:r>
            <a:r>
              <a:rPr lang="en-US" baseline="0" dirty="0" smtClean="0"/>
              <a:t> estimates show an </a:t>
            </a:r>
            <a:r>
              <a:rPr lang="en-US" i="1" baseline="0" dirty="0" smtClean="0"/>
              <a:t>Under-five mortality rate</a:t>
            </a:r>
            <a:r>
              <a:rPr lang="en-US" baseline="0" dirty="0" smtClean="0"/>
              <a:t> of 164 for 2011.</a:t>
            </a:r>
            <a:endParaRPr lang="en-US" dirty="0" smtClean="0"/>
          </a:p>
          <a:p>
            <a:endParaRPr lang="en-US" baseline="0" dirty="0" smtClean="0"/>
          </a:p>
          <a:p>
            <a:r>
              <a:rPr lang="en-US" i="1" baseline="0" dirty="0" smtClean="0"/>
              <a:t>(Note: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a:t>
            </a:r>
            <a:r>
              <a:rPr lang="en-US" i="1" baseline="0" dirty="0" smtClean="0"/>
              <a:t> </a:t>
            </a:r>
            <a:r>
              <a:rPr lang="en-US" dirty="0" smtClean="0"/>
              <a:t>for </a:t>
            </a:r>
            <a:r>
              <a:rPr lang="en-US" i="0" dirty="0" smtClean="0"/>
              <a:t>sub-Saharan Africa, including Central African Republic,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Some 28% of child deaths occur in the neonatal period.  Most of these can be prevented.  Post-neonatal deaths can, also,</a:t>
            </a:r>
            <a:r>
              <a:rPr lang="en-US" sz="1200" baseline="0" dirty="0" smtClean="0"/>
              <a:t> mostly be prevented and mainly come from Malaria, Pneumonia, and Diarrhoea. </a:t>
            </a:r>
            <a:r>
              <a:rPr lang="en-US" sz="1200" dirty="0" smtClean="0"/>
              <a:t> Some 3% of child deaths </a:t>
            </a:r>
            <a:r>
              <a:rPr lang="en-US" sz="1200" baseline="0" dirty="0" smtClean="0"/>
              <a:t>are AIDS related or caused by accidents.</a:t>
            </a:r>
            <a:endParaRPr lang="en-US" sz="1200" dirty="0" smtClean="0"/>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remains low.  It’s important to consider </a:t>
            </a:r>
            <a:r>
              <a:rPr lang="en-US" b="0" i="0" baseline="0" dirty="0" smtClean="0"/>
              <a:t>who </a:t>
            </a:r>
            <a:r>
              <a:rPr lang="en-US" i="0" baseline="0" dirty="0" smtClean="0"/>
              <a:t>still lacks access and </a:t>
            </a:r>
            <a:r>
              <a:rPr lang="en-US" b="0" i="0" baseline="0" dirty="0" smtClean="0"/>
              <a:t>to address quality of care issues.    </a:t>
            </a:r>
            <a:r>
              <a:rPr lang="en-US" i="0" baseline="0" dirty="0" smtClean="0"/>
              <a:t>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to be only 24%.</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t>
            </a:r>
            <a:r>
              <a:rPr lang="en-US" baseline="0" dirty="0" smtClean="0"/>
              <a:t>69% of women were attended at least once by a skilled health provider during pregnancy.  Far fewer 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a:t>
            </a:r>
            <a:r>
              <a:rPr lang="en-US" i="1" baseline="0" dirty="0" smtClean="0"/>
              <a:t>C-Section rates </a:t>
            </a:r>
            <a:r>
              <a:rPr lang="en-US" baseline="0" dirty="0" smtClean="0"/>
              <a:t>are still below the minimum needed to save women’s lives.  Data for </a:t>
            </a:r>
            <a:r>
              <a:rPr lang="en-US" i="1" baseline="0" dirty="0" smtClean="0"/>
              <a:t>Postnatal visits </a:t>
            </a:r>
            <a:r>
              <a:rPr lang="en-US" baseline="0" dirty="0" smtClean="0"/>
              <a:t>for mom or baby and </a:t>
            </a:r>
            <a:r>
              <a:rPr lang="en-US" i="1" baseline="0" dirty="0" smtClean="0"/>
              <a:t>Women with low body mass index</a:t>
            </a:r>
            <a:r>
              <a:rPr lang="en-US" baseline="0" dirty="0" smtClean="0"/>
              <a:t> are 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Central Africa Republic’s </a:t>
            </a:r>
            <a:r>
              <a:rPr lang="en-US" i="1" dirty="0" smtClean="0"/>
              <a:t>Immunization</a:t>
            </a:r>
            <a:r>
              <a:rPr lang="en-US" dirty="0" smtClean="0"/>
              <a:t> coverage has show little improvement</a:t>
            </a:r>
            <a:r>
              <a:rPr lang="en-US" baseline="0" dirty="0" smtClean="0"/>
              <a:t> since 2005.</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some 32% </a:t>
            </a:r>
            <a:r>
              <a:rPr lang="en-US" sz="1200" kern="1200" dirty="0" smtClean="0">
                <a:solidFill>
                  <a:schemeClr val="tx1"/>
                </a:solidFill>
                <a:latin typeface="+mn-lt"/>
                <a:ea typeface="+mn-ea"/>
                <a:cs typeface="+mn-cs"/>
              </a:rPr>
              <a:t>of children with suspected pneumonia were taken to an appropriate health provider for treatment.</a:t>
            </a:r>
            <a:r>
              <a:rPr lang="en-US" baseline="0" dirty="0" smtClean="0"/>
              <a:t> </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39</a:t>
            </a:r>
            <a:r>
              <a:rPr lang="en-US" sz="1200" kern="1200" dirty="0" smtClean="0">
                <a:solidFill>
                  <a:schemeClr val="tx1"/>
                </a:solidFill>
                <a:latin typeface="+mn-lt"/>
                <a:ea typeface="+mn-ea"/>
                <a:cs typeface="+mn-cs"/>
              </a:rPr>
              <a:t>% of children with suspected pneumonia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47% of children with diarrhoea received </a:t>
            </a:r>
            <a:r>
              <a:rPr lang="en-US" sz="1200" kern="1200" dirty="0" smtClean="0">
                <a:solidFill>
                  <a:schemeClr val="tx1"/>
                </a:solidFill>
                <a:latin typeface="+mn-lt"/>
                <a:ea typeface="+mn-ea"/>
                <a:cs typeface="+mn-cs"/>
              </a:rPr>
              <a:t>increased fluids and continued feeding.  13% were treated with ORS.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Central African Republic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Central African Republic</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few children were sleeping under an insecticide treated bednet</a:t>
            </a:r>
            <a:r>
              <a:rPr lang="en-US" baseline="0" dirty="0" smtClean="0"/>
              <a:t> in 2006.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still high.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improved since 1995, but were still low in 2006</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small improvements in access</a:t>
            </a:r>
            <a:r>
              <a:rPr lang="en-US" baseline="0" dirty="0" smtClean="0"/>
              <a:t> to </a:t>
            </a:r>
            <a:r>
              <a:rPr lang="en-US" i="1" baseline="0" dirty="0" smtClean="0"/>
              <a:t>Improved drinking water.  </a:t>
            </a:r>
            <a:r>
              <a:rPr lang="en-US" baseline="0" dirty="0" smtClean="0"/>
              <a:t> Around 49% of the rural population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 half of the population lack improved sanitation and 31% of the rural population still practice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 Few of the policies tracked by Countdown</a:t>
            </a:r>
            <a:r>
              <a:rPr lang="en-US" baseline="0" dirty="0" smtClean="0"/>
              <a:t> have been adopted in the Central African Republic.  Adopting these policies and implementing them at scale can contribute to improved coverage.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defTabSz="931774" eaLnBrk="1" fontAlgn="auto" hangingPunct="1">
              <a:spcBef>
                <a:spcPts val="0"/>
              </a:spcBef>
              <a:spcAft>
                <a:spcPts val="0"/>
              </a:spcAft>
              <a:defRPr/>
            </a:pPr>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Skilled birth attendant</a:t>
            </a:r>
            <a:r>
              <a:rPr lang="en-US" baseline="0" dirty="0" smtClean="0"/>
              <a:t> and </a:t>
            </a:r>
            <a:r>
              <a:rPr lang="en-US" i="1" baseline="0" dirty="0" smtClean="0"/>
              <a:t>Antenatal care,</a:t>
            </a:r>
            <a:r>
              <a:rPr lang="en-US" baseline="0" dirty="0" smtClean="0"/>
              <a:t> which are usually dependent on health facilities. For most other interventions there are also large gaps in coverage. </a:t>
            </a:r>
            <a:r>
              <a:rPr lang="en-US" dirty="0" smtClean="0">
                <a:solidFill>
                  <a:srgbClr val="FF0000"/>
                </a:solidFill>
              </a:rPr>
              <a:t>Only 2 interventions (Early initiation of breastfeeding, and Vitamin A) show much smaller gaps in coverage. </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Central African Republic are included as optional at the end of this presentation and are also available on the Countdown website.)</a:t>
            </a:r>
            <a:endParaRPr lang="en-US" i="1" dirty="0" smtClean="0"/>
          </a:p>
          <a:p>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Central African Republic</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a:t>
            </a:r>
            <a:r>
              <a:rPr lang="en-US" sz="1200" baseline="0" dirty="0" smtClean="0"/>
              <a:t> C</a:t>
            </a:r>
            <a:r>
              <a:rPr lang="en-US" sz="1200" dirty="0" smtClean="0"/>
              <a:t>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monitoring.</a:t>
            </a:r>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i="1" baseline="0" dirty="0" smtClean="0"/>
              <a:t>Countdown to 2015 </a:t>
            </a:r>
            <a:r>
              <a:rPr lang="en-US" b="1" baseline="0" dirty="0" smtClean="0"/>
              <a:t>website, </a:t>
            </a:r>
            <a:r>
              <a:rPr lang="en-US" baseline="0" dirty="0" smtClean="0"/>
              <a:t>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 xmlns:p14="http://schemas.microsoft.com/office/powerpoint/2010/main" val="1268612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47</a:t>
            </a:fld>
            <a:endParaRPr lang="en-US" dirty="0"/>
          </a:p>
        </p:txBody>
      </p:sp>
    </p:spTree>
    <p:extLst>
      <p:ext uri="{BB962C8B-B14F-4D97-AF65-F5344CB8AC3E}">
        <p14:creationId xmlns="" xmlns:p14="http://schemas.microsoft.com/office/powerpoint/2010/main" val="3761089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48</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49</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50</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 xmlns:a14="http://schemas.microsoft.com/office/drawing/2010/main"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Choice>
        <mc:Fallback>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(Composite coverage is a weighted mean of eight interventions selected to</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cover four domains: contraception, pregnancy and delivery, immunization and</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care of common childhood diseases. It was created to present an overall</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51</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 xmlns:p14="http://schemas.microsoft.com/office/powerpoint/2010/main"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 xmlns:p14="http://schemas.microsoft.com/office/powerpoint/2010/main"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 xmlns:p14="http://schemas.microsoft.com/office/powerpoint/2010/main"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 xmlns:p14="http://schemas.microsoft.com/office/powerpoint/2010/main"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 xmlns:p14="http://schemas.microsoft.com/office/powerpoint/2010/main"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 xmlns:p14="http://schemas.microsoft.com/office/powerpoint/2010/main"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2/19/2013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 xmlns:p14="http://schemas.microsoft.com/office/powerpoint/2010/main"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2/19/2013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 xmlns:p14="http://schemas.microsoft.com/office/powerpoint/2010/main"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2/19/2013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 xmlns:p14="http://schemas.microsoft.com/office/powerpoint/2010/main"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2/19/2013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 xmlns:p14="http://schemas.microsoft.com/office/powerpoint/2010/main"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2/19/2013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 xmlns:p14="http://schemas.microsoft.com/office/powerpoint/2010/main"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2/19/2013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 xmlns:p14="http://schemas.microsoft.com/office/powerpoint/2010/main"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Central African Republic</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 xmlns:p14="http://schemas.microsoft.com/office/powerpoint/2010/main"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 xmlns:p14="http://schemas.microsoft.com/office/powerpoint/2010/main"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Central African Republic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604" r="2468" b="1912"/>
          <a:stretch/>
        </p:blipFill>
        <p:spPr bwMode="auto">
          <a:xfrm>
            <a:off x="0" y="-1"/>
            <a:ext cx="4571999" cy="6857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620" t="604" r="1927" b="1912"/>
          <a:stretch/>
        </p:blipFill>
        <p:spPr bwMode="auto">
          <a:xfrm>
            <a:off x="4572000" y="0"/>
            <a:ext cx="4572000" cy="6857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0286047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 xmlns:p14="http://schemas.microsoft.com/office/powerpoint/2010/main"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lvl="0" algn="ctr">
              <a:defRPr/>
            </a:pPr>
            <a:r>
              <a:rPr lang="en-US" sz="2200" dirty="0">
                <a:solidFill>
                  <a:prstClr val="black"/>
                </a:solidFill>
                <a:latin typeface="Calibri"/>
              </a:rPr>
              <a:t>Under-five mortality rate (U5MR)= 164 deaths per 1000 live births</a:t>
            </a:r>
          </a:p>
          <a:p>
            <a:pPr lvl="0" algn="ctr"/>
            <a:r>
              <a:rPr lang="en-US" sz="2200" dirty="0">
                <a:solidFill>
                  <a:prstClr val="black"/>
                </a:solidFill>
                <a:latin typeface="Calibri"/>
              </a:rPr>
              <a:t>Infant mortality rate (IMR) = 108 deaths per 1000 live births</a:t>
            </a:r>
          </a:p>
          <a:p>
            <a:pPr lvl="0" algn="ctr"/>
            <a:r>
              <a:rPr lang="en-US" sz="2200" dirty="0">
                <a:solidFill>
                  <a:prstClr val="black"/>
                </a:solidFill>
                <a:latin typeface="Calibri"/>
              </a:rPr>
              <a:t>Neonatal mortality rate (NMR) = 46 deaths per 1000 live births</a:t>
            </a:r>
          </a:p>
          <a:p>
            <a:pPr algn="ctr">
              <a:defRPr/>
            </a:pPr>
            <a:endParaRPr lang="en-US" sz="2400" b="1" dirty="0">
              <a:solidFill>
                <a:srgbClr val="990033"/>
              </a:solidFill>
              <a:latin typeface="+mn-lt"/>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7225" y="1836784"/>
            <a:ext cx="8686395" cy="33067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9492036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8" y="2042573"/>
            <a:ext cx="2933979" cy="3000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a:latin typeface="+mn-lt"/>
              </a:rPr>
              <a:t>Haemorrhage – </a:t>
            </a:r>
            <a:r>
              <a:rPr lang="en-US" sz="2400" dirty="0" smtClean="0">
                <a:latin typeface="+mn-lt"/>
              </a:rPr>
              <a:t>34%</a:t>
            </a:r>
            <a:endParaRPr lang="en-US" sz="2400" dirty="0">
              <a:latin typeface="+mn-lt"/>
            </a:endParaRPr>
          </a:p>
          <a:p>
            <a:r>
              <a:rPr lang="en-US" sz="2400" dirty="0">
                <a:latin typeface="+mn-lt"/>
              </a:rPr>
              <a:t>Hypertension – </a:t>
            </a:r>
            <a:r>
              <a:rPr lang="en-US" sz="2400" dirty="0" smtClean="0">
                <a:latin typeface="+mn-lt"/>
              </a:rPr>
              <a:t>19%</a:t>
            </a:r>
          </a:p>
          <a:p>
            <a:r>
              <a:rPr lang="en-US" sz="2400" dirty="0" smtClean="0">
                <a:latin typeface="+mn-lt"/>
              </a:rPr>
              <a:t>Sepsis – 9%</a:t>
            </a:r>
          </a:p>
          <a:p>
            <a:pPr lvl="0"/>
            <a:r>
              <a:rPr lang="en-US" sz="2400" dirty="0">
                <a:solidFill>
                  <a:prstClr val="black"/>
                </a:solidFill>
                <a:latin typeface="Calibri"/>
              </a:rPr>
              <a:t>Unsafe abortion – </a:t>
            </a:r>
            <a:r>
              <a:rPr lang="en-US" sz="2400" dirty="0" smtClean="0">
                <a:solidFill>
                  <a:prstClr val="black"/>
                </a:solidFill>
                <a:latin typeface="Calibri"/>
              </a:rPr>
              <a:t>9%</a:t>
            </a:r>
            <a:endParaRPr lang="en-US" sz="2400" dirty="0" smtClean="0">
              <a:latin typeface="+mn-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29317" y="1428750"/>
            <a:ext cx="5880859" cy="3871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7541896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 xmlns:p14="http://schemas.microsoft.com/office/powerpoint/2010/main"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28%</a:t>
            </a:r>
          </a:p>
          <a:p>
            <a:pPr>
              <a:defRPr/>
            </a:pPr>
            <a:r>
              <a:rPr lang="en-US" sz="2400" dirty="0" smtClean="0">
                <a:latin typeface="+mn-lt"/>
                <a:cs typeface="Calibri" pitchFamily="34" charset="0"/>
              </a:rPr>
              <a:t>Malaria – 26%</a:t>
            </a:r>
          </a:p>
          <a:p>
            <a:pPr lvl="0">
              <a:defRPr/>
            </a:pPr>
            <a:r>
              <a:rPr lang="en-US" sz="2400" dirty="0">
                <a:solidFill>
                  <a:prstClr val="black"/>
                </a:solidFill>
                <a:latin typeface="Calibri"/>
                <a:cs typeface="Calibri" pitchFamily="34" charset="0"/>
              </a:rPr>
              <a:t>Pneumonia – 13%</a:t>
            </a:r>
          </a:p>
          <a:p>
            <a:pPr>
              <a:defRPr/>
            </a:pPr>
            <a:r>
              <a:rPr lang="en-US" sz="2400" dirty="0" smtClean="0">
                <a:latin typeface="+mn-lt"/>
                <a:cs typeface="Calibri" pitchFamily="34" charset="0"/>
              </a:rPr>
              <a:t>Diarrhoea – 10%</a:t>
            </a: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07740" y="1356773"/>
            <a:ext cx="6323188" cy="43677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55744105"/>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1050" y="1104706"/>
            <a:ext cx="7639050" cy="54297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0592" y="423854"/>
            <a:ext cx="6980907" cy="55795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91773219"/>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31121" y="1057258"/>
            <a:ext cx="7044432" cy="54340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4938242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24324" y="1162050"/>
            <a:ext cx="7058025" cy="54190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6139530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068" y="1095358"/>
            <a:ext cx="7348538" cy="5326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5242761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1999" y="1143994"/>
            <a:ext cx="7415251" cy="53330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8712" y="1152508"/>
            <a:ext cx="7201056" cy="5102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4197867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4312" y="1124812"/>
            <a:ext cx="7188550" cy="5237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7906653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3950" y="1276332"/>
            <a:ext cx="7317943" cy="48958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03418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Central African Republic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8112" y="1192692"/>
            <a:ext cx="7410450" cy="49985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30990464"/>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64805" y="1076309"/>
            <a:ext cx="6977063" cy="5455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7689386"/>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5400" y="1123950"/>
            <a:ext cx="6858000" cy="54410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9079465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7803" y="1038209"/>
            <a:ext cx="6545180" cy="5514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7691927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02893" y="1026528"/>
            <a:ext cx="7100888" cy="5564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9072953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954088"/>
            <a:ext cx="8229600" cy="533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PARTIAL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NO </a:t>
            </a:r>
            <a:r>
              <a:rPr lang="en-US" sz="2400" dirty="0" smtClean="0"/>
              <a:t>- International Code of Marketing of Breastmilk Substitutes</a:t>
            </a:r>
          </a:p>
          <a:p>
            <a:r>
              <a:rPr lang="en-US" sz="2400" b="1" dirty="0" smtClean="0">
                <a:solidFill>
                  <a:srgbClr val="800000"/>
                </a:solidFill>
              </a:rPr>
              <a:t>NO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a:solidFill>
                  <a:srgbClr val="800000"/>
                </a:solidFill>
              </a:rPr>
              <a:t>PARTIAL </a:t>
            </a:r>
            <a:r>
              <a:rPr lang="en-US" sz="2400" dirty="0" smtClean="0"/>
              <a:t>- 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 xmlns:p14="http://schemas.microsoft.com/office/powerpoint/2010/main"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4.9 </a:t>
            </a:r>
            <a:r>
              <a:rPr lang="en-US" sz="2200" dirty="0"/>
              <a:t>(</a:t>
            </a:r>
            <a:r>
              <a:rPr lang="en-US" sz="2200" dirty="0" smtClean="0"/>
              <a:t>2004)</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$31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8</a:t>
            </a:r>
            <a:r>
              <a:rPr lang="en-US" sz="2200" b="1" dirty="0" smtClean="0">
                <a:solidFill>
                  <a:srgbClr val="800000"/>
                </a:solidFill>
              </a:rPr>
              <a:t>%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a:solidFill>
                  <a:srgbClr val="800000"/>
                </a:solidFill>
              </a:rPr>
              <a:t>6</a:t>
            </a:r>
            <a:r>
              <a:rPr lang="en-US" sz="2200" b="1" dirty="0" smtClean="0">
                <a:solidFill>
                  <a:srgbClr val="800000"/>
                </a:solidFill>
              </a:rPr>
              <a:t>1%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$14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$15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 xmlns:p14="http://schemas.microsoft.com/office/powerpoint/2010/main"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086350" y="1143000"/>
            <a:ext cx="3810000" cy="5293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Central African Republic</a:t>
            </a:r>
          </a:p>
          <a:p>
            <a:pPr>
              <a:spcBef>
                <a:spcPts val="600"/>
              </a:spcBef>
              <a:spcAft>
                <a:spcPts val="600"/>
              </a:spcAft>
              <a:defRPr/>
            </a:pPr>
            <a:r>
              <a:rPr lang="en-US" sz="2800" dirty="0" smtClean="0">
                <a:cs typeface="Calibri" pitchFamily="34" charset="0"/>
              </a:rPr>
              <a:t>The wide bars show  </a:t>
            </a:r>
            <a:r>
              <a:rPr lang="en-US" sz="2800" b="1" dirty="0">
                <a:solidFill>
                  <a:srgbClr val="990033"/>
                </a:solidFill>
                <a:cs typeface="Calibri" pitchFamily="34" charset="0"/>
              </a:rPr>
              <a:t>inequalities in coverage </a:t>
            </a:r>
            <a:r>
              <a:rPr lang="en-US" sz="2800" dirty="0" smtClean="0">
                <a:cs typeface="Calibri" pitchFamily="34" charset="0"/>
              </a:rPr>
              <a:t>for most indicators. </a:t>
            </a:r>
          </a:p>
          <a:p>
            <a:pPr>
              <a:spcBef>
                <a:spcPts val="600"/>
              </a:spcBef>
              <a:spcAft>
                <a:spcPts val="600"/>
              </a:spcAft>
              <a:defRPr/>
            </a:pPr>
            <a:r>
              <a:rPr lang="en-US" sz="2800" dirty="0" smtClean="0">
                <a:cs typeface="Calibri" pitchFamily="34" charset="0"/>
              </a:rPr>
              <a:t>Inequality is greatest for skilled birth attendant and antenatal care.</a:t>
            </a:r>
          </a:p>
          <a:p>
            <a:pPr>
              <a:spcBef>
                <a:spcPts val="600"/>
              </a:spcBef>
              <a:spcAft>
                <a:spcPts val="600"/>
              </a:spcAft>
              <a:defRPr/>
            </a:pPr>
            <a:r>
              <a:rPr lang="en-US" sz="2800" dirty="0" smtClean="0">
                <a:cs typeface="Calibri" pitchFamily="34" charset="0"/>
              </a:rPr>
              <a:t>Only early initiation of breastfeeding and vitamin A </a:t>
            </a:r>
            <a:r>
              <a:rPr lang="en-US" sz="2800" dirty="0">
                <a:cs typeface="Calibri" pitchFamily="34" charset="0"/>
              </a:rPr>
              <a:t>show smaller </a:t>
            </a:r>
            <a:r>
              <a:rPr lang="en-US" sz="2800" b="1" dirty="0">
                <a:solidFill>
                  <a:schemeClr val="accent2">
                    <a:lumMod val="75000"/>
                  </a:schemeClr>
                </a:solidFill>
                <a:cs typeface="Calibri" pitchFamily="34" charset="0"/>
              </a:rPr>
              <a:t>gaps</a:t>
            </a:r>
            <a:r>
              <a:rPr lang="en-US" sz="2800" dirty="0">
                <a:cs typeface="Calibri" pitchFamily="34" charset="0"/>
              </a:rPr>
              <a:t> </a:t>
            </a:r>
            <a:r>
              <a:rPr lang="en-US" sz="2800" b="1" dirty="0">
                <a:solidFill>
                  <a:schemeClr val="accent2">
                    <a:lumMod val="75000"/>
                  </a:schemeClr>
                </a:solidFill>
                <a:cs typeface="Calibri" pitchFamily="34" charset="0"/>
              </a:rPr>
              <a:t>in coverage.</a:t>
            </a:r>
            <a:endParaRPr lang="en-US" sz="2800" dirty="0">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2426" y="268288"/>
            <a:ext cx="4091016" cy="62842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6712634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46725" y="2051334"/>
            <a:ext cx="2911475" cy="438280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 xmlns:p14="http://schemas.microsoft.com/office/powerpoint/2010/main"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 xmlns:p14="http://schemas.microsoft.com/office/powerpoint/2010/main"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Central African Republic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571232" y="2655411"/>
            <a:ext cx="2091030" cy="1352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 xmlns:p14="http://schemas.microsoft.com/office/powerpoint/2010/main"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smtClean="0"/>
              <a:t>Nigeria</a:t>
            </a:r>
            <a:r>
              <a:rPr lang="en-US" sz="2200" b="1" dirty="0"/>
              <a:t>,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49088" y="5198260"/>
            <a:ext cx="1194912" cy="1688809"/>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013" y="4736059"/>
            <a:ext cx="767157" cy="608855"/>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520" y="3368109"/>
            <a:ext cx="867946" cy="729783"/>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 xmlns:p14="http://schemas.microsoft.com/office/powerpoint/2010/main"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 xmlns:p14="http://schemas.microsoft.com/office/powerpoint/2010/main"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 xmlns:p14="http://schemas.microsoft.com/office/powerpoint/2010/main"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 xmlns:p14="http://schemas.microsoft.com/office/powerpoint/2010/main" val="215048872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Central African Republic </a:t>
            </a:r>
            <a:endParaRPr lang="en-US" sz="4600" dirty="0"/>
          </a:p>
        </p:txBody>
      </p:sp>
    </p:spTree>
    <p:extLst>
      <p:ext uri="{BB962C8B-B14F-4D97-AF65-F5344CB8AC3E}">
        <p14:creationId xmlns="" xmlns:p14="http://schemas.microsoft.com/office/powerpoint/2010/main" val="79304542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51848" y="1548209"/>
            <a:ext cx="6202978" cy="5123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05806469"/>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14015" y="1595096"/>
            <a:ext cx="6878643" cy="4938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66544992"/>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0903" y="1238250"/>
            <a:ext cx="7409531" cy="49434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0317607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1833" y="1107847"/>
            <a:ext cx="7434666" cy="5178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5357238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 xmlns:p14="http://schemas.microsoft.com/office/powerpoint/2010/main"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 xmlns:p14="http://schemas.microsoft.com/office/powerpoint/2010/main"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12478</TotalTime>
  <Words>3813</Words>
  <Application>Microsoft Office PowerPoint</Application>
  <PresentationFormat>On-screen Show (4:3)</PresentationFormat>
  <Paragraphs>360</Paragraphs>
  <Slides>51</Slides>
  <Notes>50</Notes>
  <HiddenSlides>3</HiddenSlides>
  <MMClips>0</MMClips>
  <ScaleCrop>false</ScaleCrop>
  <HeadingPairs>
    <vt:vector size="4" baseType="variant">
      <vt:variant>
        <vt:lpstr>Theme</vt:lpstr>
      </vt:variant>
      <vt:variant>
        <vt:i4>4</vt:i4>
      </vt:variant>
      <vt:variant>
        <vt:lpstr>Slide Titles</vt:lpstr>
      </vt:variant>
      <vt:variant>
        <vt:i4>51</vt:i4>
      </vt:variant>
    </vt:vector>
  </HeadingPairs>
  <TitlesOfParts>
    <vt:vector size="55" baseType="lpstr">
      <vt:lpstr>Office Theme</vt:lpstr>
      <vt:lpstr>Default Design</vt:lpstr>
      <vt:lpstr>1_Default Design</vt:lpstr>
      <vt:lpstr>2_Default Design</vt:lpstr>
      <vt:lpstr>Countdown to 2015:  Central African Republic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lpstr>Optional additional slides  Equity profiles  Central African Republic </vt:lpstr>
      <vt:lpstr>Slide 48</vt:lpstr>
      <vt:lpstr>Slide 49</vt:lpstr>
      <vt:lpstr>Slide 50</vt:lpstr>
      <vt:lpstr>Slide 51</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Nancy Terreri</cp:lastModifiedBy>
  <cp:revision>761</cp:revision>
  <cp:lastPrinted>2012-06-12T19:26:24Z</cp:lastPrinted>
  <dcterms:created xsi:type="dcterms:W3CDTF">2008-01-10T17:37:13Z</dcterms:created>
  <dcterms:modified xsi:type="dcterms:W3CDTF">2013-02-19T06:04:44Z</dcterms:modified>
</cp:coreProperties>
</file>