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6"/>
  </p:notesMasterIdLst>
  <p:handoutMasterIdLst>
    <p:handoutMasterId r:id="rId57"/>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540"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542" r:id="rId41"/>
    <p:sldId id="436" r:id="rId42"/>
    <p:sldId id="527" r:id="rId43"/>
    <p:sldId id="528" r:id="rId44"/>
    <p:sldId id="530" r:id="rId45"/>
    <p:sldId id="529" r:id="rId46"/>
    <p:sldId id="531" r:id="rId47"/>
    <p:sldId id="525" r:id="rId48"/>
    <p:sldId id="524" r:id="rId49"/>
    <p:sldId id="511" r:id="rId50"/>
    <p:sldId id="541" r:id="rId51"/>
    <p:sldId id="539" r:id="rId52"/>
    <p:sldId id="536" r:id="rId53"/>
    <p:sldId id="537" r:id="rId54"/>
    <p:sldId id="538"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8318" autoAdjust="0"/>
  </p:normalViewPr>
  <p:slideViewPr>
    <p:cSldViewPr snapToGrid="0">
      <p:cViewPr>
        <p:scale>
          <a:sx n="50" d="100"/>
          <a:sy n="50" d="100"/>
        </p:scale>
        <p:origin x="-1554" y="-33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2/19/2013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2/19/2013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2012 Countdown profile </a:t>
            </a:r>
            <a:r>
              <a:rPr lang="en-GB" i="0" baseline="0" dirty="0" smtClean="0"/>
              <a:t>for Cambodia,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i="0" dirty="0" smtClean="0"/>
              <a:t>2012 </a:t>
            </a:r>
            <a:r>
              <a:rPr lang="en-US" dirty="0" smtClean="0"/>
              <a:t>Countdown profile for </a:t>
            </a:r>
            <a:r>
              <a:rPr lang="en-US" b="1" i="0" dirty="0" smtClean="0"/>
              <a:t>Cambodia</a:t>
            </a:r>
            <a:r>
              <a:rPr lang="en-US" b="1" i="0" baseline="0" dirty="0" smtClean="0"/>
              <a:t> </a:t>
            </a:r>
            <a:r>
              <a:rPr lang="en-US" i="1" baseline="0" dirty="0" smtClean="0"/>
              <a:t> </a:t>
            </a:r>
            <a:r>
              <a:rPr lang="en-US" dirty="0" smtClean="0"/>
              <a:t>has a wide range of data on maternal, newborn and child health.  It</a:t>
            </a:r>
            <a:r>
              <a:rPr lang="en-US" baseline="0" dirty="0" smtClean="0"/>
              <a:t> includes data for coverage of effective interventions for which there is internationally comparable data, where possible, including trend data.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solidFill>
                  <a:srgbClr val="FF0000"/>
                </a:solidFill>
              </a:rPr>
              <a:t>In</a:t>
            </a:r>
            <a:r>
              <a:rPr lang="en-US" i="1" baseline="0" dirty="0" smtClean="0">
                <a:solidFill>
                  <a:srgbClr val="FF0000"/>
                </a:solidFill>
              </a:rPr>
              <a:t> the  2012 Countdown profiles, and in this presentation, all data are the most recent available as of the time the profiles were developed in early 2012</a:t>
            </a:r>
            <a:r>
              <a:rPr lang="en-US" baseline="0" dirty="0" smtClean="0"/>
              <a:t>, </a:t>
            </a:r>
            <a:r>
              <a:rPr lang="en-US" i="1" baseline="0" dirty="0" smtClean="0"/>
              <a:t>with most data from the last nationally representative sample survey. </a:t>
            </a:r>
            <a:r>
              <a:rPr lang="en-US" i="1" baseline="0" dirty="0" smtClean="0">
                <a:solidFill>
                  <a:srgbClr val="FF0000"/>
                </a:solidFill>
              </a:rPr>
              <a:t>In some cases, you may find that more recent data have been released since the profile was published or this presentation was developed.</a:t>
            </a:r>
            <a:endParaRPr lang="en-US" i="1" dirty="0" smtClean="0">
              <a:solidFill>
                <a:srgbClr val="FF0000"/>
              </a:solidFill>
            </a:endParaRPr>
          </a:p>
          <a:p>
            <a:endParaRPr lang="en-US" i="1"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Cambodia’s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Cambodia 2010 </a:t>
            </a:r>
            <a:r>
              <a:rPr lang="en-US" i="1" dirty="0" smtClean="0"/>
              <a:t>Under—five child </a:t>
            </a:r>
            <a:r>
              <a:rPr lang="en-US" i="1" baseline="0" dirty="0" smtClean="0"/>
              <a:t> m</a:t>
            </a:r>
            <a:r>
              <a:rPr lang="en-US" i="1" dirty="0" smtClean="0"/>
              <a:t>ortality rate </a:t>
            </a:r>
            <a:r>
              <a:rPr lang="en-US" dirty="0" smtClean="0"/>
              <a:t>and </a:t>
            </a:r>
            <a:r>
              <a:rPr lang="en-US" i="1" dirty="0" smtClean="0"/>
              <a:t>Maternal mortality ratio </a:t>
            </a:r>
            <a:r>
              <a:rPr lang="en-US" dirty="0" smtClean="0"/>
              <a:t>are declining rapidly.  Newer UN</a:t>
            </a:r>
            <a:r>
              <a:rPr lang="en-US" baseline="0" dirty="0" smtClean="0"/>
              <a:t> estimates show an </a:t>
            </a:r>
            <a:r>
              <a:rPr lang="en-US" i="1" baseline="0" dirty="0" smtClean="0"/>
              <a:t>Under-five mortality rate </a:t>
            </a:r>
            <a:r>
              <a:rPr lang="en-US" baseline="0" dirty="0" smtClean="0"/>
              <a:t>of 43 for 2011.</a:t>
            </a:r>
            <a:endParaRPr lang="en-US" dirty="0" smtClean="0"/>
          </a:p>
          <a:p>
            <a:endParaRPr lang="en-US" baseline="0" dirty="0" smtClean="0"/>
          </a:p>
          <a:p>
            <a:r>
              <a:rPr lang="en-US" baseline="0" dirty="0" smtClean="0"/>
              <a:t>Note: Updated 2011 child mortality data from “</a:t>
            </a:r>
            <a:r>
              <a:rPr lang="en-ZA" sz="1200" b="0" i="0" kern="1200" dirty="0" smtClean="0">
                <a:solidFill>
                  <a:schemeClr val="tx1"/>
                </a:solidFill>
                <a:effectLst/>
                <a:latin typeface="+mn-lt"/>
                <a:ea typeface="+mn-ea"/>
                <a:cs typeface="+mn-cs"/>
              </a:rPr>
              <a:t>The UN Inter-agency Group for Child Mortality Estimation, 2012”</a:t>
            </a: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Southeast Asia, including Cambodia,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42% of child deaths occur in the neonatal period.  Most of these can be prevented.  Post-neonatal deaths can, also,</a:t>
            </a:r>
            <a:r>
              <a:rPr lang="en-US" baseline="0" dirty="0" smtClean="0"/>
              <a:t> mostly be prevented and come from Pneumonia,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significantly,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improving.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89% of women are attending </a:t>
            </a:r>
            <a:r>
              <a:rPr lang="en-US" i="1" baseline="0" dirty="0" smtClean="0"/>
              <a:t>antenatal care</a:t>
            </a:r>
            <a:r>
              <a:rPr lang="en-US" baseline="0" dirty="0" smtClean="0"/>
              <a:t> with a skilled provider at least once during pregnancy.  Far fewer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Rural C-Section rates are still below the minimum needed to save women’s lives.  Data for postnatal visits for baby are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Cambodia’s </a:t>
            </a:r>
            <a:r>
              <a:rPr lang="en-US" i="1" dirty="0" smtClean="0"/>
              <a:t>Immunization</a:t>
            </a:r>
            <a:r>
              <a:rPr lang="en-US" dirty="0" smtClean="0"/>
              <a:t> coverage is</a:t>
            </a:r>
            <a:r>
              <a:rPr lang="en-US" baseline="0" dirty="0" smtClean="0"/>
              <a:t> high and consistent.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some 64% of caregivers</a:t>
            </a:r>
            <a:r>
              <a:rPr lang="en-US" baseline="0" dirty="0" smtClean="0"/>
              <a:t> sought treatment from an appropriate provider when their children had suspected pneumonia.  39% of children with suspected pneumonia 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Cambodia might </a:t>
            </a:r>
            <a:r>
              <a:rPr lang="en-US" i="0" dirty="0" smtClean="0"/>
              <a:t>know about the </a:t>
            </a:r>
            <a:r>
              <a:rPr lang="en-US" i="1" dirty="0" smtClean="0"/>
              <a:t>Countdown to 2015 for Maternal,</a:t>
            </a:r>
            <a:r>
              <a:rPr lang="en-US" i="1" baseline="0" dirty="0" smtClean="0"/>
              <a:t> Newborn and Child Health</a:t>
            </a:r>
            <a:r>
              <a:rPr lang="en-US" i="1" dirty="0" smtClean="0"/>
              <a:t>.</a:t>
            </a:r>
            <a:r>
              <a:rPr lang="en-US" i="0" dirty="0" smtClean="0"/>
              <a:t>  The Countdown has been producing individual country profiles since 2005. This slide show is intended to stimulate discussion about country progress in Cambodia</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few children were</a:t>
            </a:r>
            <a:r>
              <a:rPr lang="en-US" baseline="0" dirty="0" smtClean="0"/>
              <a:t> sleeping under treated bed nets in 2005.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slowly declining.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are high and improving</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in both urban and rural areas is growing, however, 36% of the population are still without improved drinking water.  20% of the rural population are using surface water for drinking.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of the rural population and 11%</a:t>
            </a:r>
            <a:r>
              <a:rPr lang="en-US" baseline="0" dirty="0" smtClean="0"/>
              <a:t> of the urban population</a:t>
            </a:r>
            <a:r>
              <a:rPr lang="en-US" dirty="0" smtClean="0"/>
              <a:t> 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Cambodia has adopted many of the policies being tracked by Countdown.  Adopting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Indicators for </a:t>
            </a:r>
            <a:r>
              <a:rPr lang="en-US" i="1" dirty="0" smtClean="0"/>
              <a:t>Systems and financing</a:t>
            </a:r>
            <a:r>
              <a:rPr lang="en-US" dirty="0" smtClean="0"/>
              <a:t> give a</a:t>
            </a:r>
            <a:r>
              <a:rPr lang="en-US" baseline="0" dirty="0" smtClean="0"/>
              <a:t> limited, but useful, picture of system strengths and weaknesses.</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birth attendant</a:t>
            </a:r>
            <a:r>
              <a:rPr lang="en-US" baseline="0" dirty="0" smtClean="0"/>
              <a:t>, which depends on health facilities. </a:t>
            </a:r>
            <a:r>
              <a:rPr lang="en-US" i="1" baseline="0" dirty="0" smtClean="0"/>
              <a:t>4+ antenatal care visits  </a:t>
            </a:r>
            <a:r>
              <a:rPr lang="en-US" baseline="0" dirty="0" smtClean="0"/>
              <a:t>also show a large gap in coverage.  </a:t>
            </a:r>
            <a:r>
              <a:rPr lang="en-US" dirty="0" smtClean="0">
                <a:solidFill>
                  <a:srgbClr val="FF0000"/>
                </a:solidFill>
              </a:rPr>
              <a:t>Only 3 interventions (</a:t>
            </a:r>
            <a:r>
              <a:rPr lang="en-US" i="1" dirty="0" smtClean="0">
                <a:solidFill>
                  <a:srgbClr val="FF0000"/>
                </a:solidFill>
              </a:rPr>
              <a:t>early initiation of breastfeeding</a:t>
            </a:r>
            <a:r>
              <a:rPr lang="en-US" dirty="0" smtClean="0">
                <a:solidFill>
                  <a:srgbClr val="FF0000"/>
                </a:solidFill>
              </a:rPr>
              <a:t>, </a:t>
            </a:r>
            <a:r>
              <a:rPr lang="en-US" i="1" dirty="0" smtClean="0">
                <a:solidFill>
                  <a:srgbClr val="FF0000"/>
                </a:solidFill>
              </a:rPr>
              <a:t>vitamin A </a:t>
            </a:r>
            <a:r>
              <a:rPr lang="en-US" dirty="0" smtClean="0">
                <a:solidFill>
                  <a:srgbClr val="FF0000"/>
                </a:solidFill>
              </a:rPr>
              <a:t>and </a:t>
            </a:r>
            <a:r>
              <a:rPr lang="en-US" i="1" dirty="0" smtClean="0">
                <a:solidFill>
                  <a:srgbClr val="FF0000"/>
                </a:solidFill>
              </a:rPr>
              <a:t>ORT for children with diarrhoea</a:t>
            </a:r>
            <a:r>
              <a:rPr lang="en-US" dirty="0" smtClean="0">
                <a:solidFill>
                  <a:srgbClr val="FF0000"/>
                </a:solidFill>
              </a:rPr>
              <a:t>) show much smaller gaps in coverage. </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Cambodia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Cambodia</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 Responding 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monitoring.</a:t>
            </a:r>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i="1" baseline="0" dirty="0" smtClean="0"/>
              <a:t>Countdown to 2015  </a:t>
            </a:r>
            <a:r>
              <a:rPr lang="en-US" baseline="0" dirty="0" smtClean="0"/>
              <a:t>website,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47</a:t>
            </a:fld>
            <a:endParaRPr lang="en-US" dirty="0"/>
          </a:p>
        </p:txBody>
      </p:sp>
    </p:spTree>
    <p:extLst>
      <p:ext uri="{BB962C8B-B14F-4D97-AF65-F5344CB8AC3E}">
        <p14:creationId xmlns:p14="http://schemas.microsoft.com/office/powerpoint/2010/main" xmlns="" val="1467820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a:t>
            </a:r>
            <a:r>
              <a:rPr lang="en-US" sz="1200" b="0" i="1" kern="1200" dirty="0" err="1" smtClean="0">
                <a:solidFill>
                  <a:schemeClr val="tx1"/>
                </a:solidFill>
                <a:latin typeface="+mn-lt"/>
                <a:ea typeface="+mn-ea"/>
                <a:cs typeface="+mn-cs"/>
              </a:rPr>
              <a:t>bednet</a:t>
            </a:r>
            <a:r>
              <a:rPr lang="en-US" sz="1200" b="0" i="1" kern="1200" dirty="0" smtClean="0">
                <a:solidFill>
                  <a:schemeClr val="tx1"/>
                </a:solidFill>
                <a:latin typeface="+mn-lt"/>
                <a:ea typeface="+mn-ea"/>
                <a:cs typeface="+mn-cs"/>
              </a:rPr>
              <a: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Choice>
        <mc:Fallback>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t>
                </a:r>
                <a:r>
                  <a:rPr lang="en-US" sz="1200" kern="1200" smtClean="0">
                    <a:solidFill>
                      <a:schemeClr val="tx1"/>
                    </a:solidFill>
                    <a:latin typeface="+mn-lt"/>
                    <a:ea typeface="+mn-ea"/>
                    <a:cs typeface="+mn-cs"/>
                  </a:rPr>
                  <a:t>an overall</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picture </a:t>
                </a:r>
                <a:r>
                  <a:rPr lang="en-US" sz="1200" kern="1200" dirty="0" smtClean="0">
                    <a:solidFill>
                      <a:schemeClr val="tx1"/>
                    </a:solidFill>
                    <a:latin typeface="+mn-lt"/>
                    <a:ea typeface="+mn-ea"/>
                    <a:cs typeface="+mn-cs"/>
                  </a:rPr>
                  <a:t>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2/19/2013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2/19/2013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2/19/2013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2/19/2013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2/19/2013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2/19/2013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2/19/2013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Cambodia</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Cambodia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55" t="618" r="3057" b="1563"/>
          <a:stretch/>
        </p:blipFill>
        <p:spPr bwMode="auto">
          <a:xfrm>
            <a:off x="0" y="0"/>
            <a:ext cx="457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151" t="618" r="1593" b="1706"/>
          <a:stretch/>
        </p:blipFill>
        <p:spPr bwMode="auto">
          <a:xfrm>
            <a:off x="4572000" y="0"/>
            <a:ext cx="457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411238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2194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43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36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19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7599" y="1823303"/>
            <a:ext cx="8695902" cy="3282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32%</a:t>
            </a:r>
            <a:endParaRPr lang="en-US" sz="2400" dirty="0" smtClean="0">
              <a:latin typeface="+mn-lt"/>
            </a:endParaRPr>
          </a:p>
          <a:p>
            <a:r>
              <a:rPr lang="en-US" sz="2400" dirty="0" smtClean="0">
                <a:latin typeface="+mn-lt"/>
              </a:rPr>
              <a:t>Hypertension –17%</a:t>
            </a:r>
          </a:p>
          <a:p>
            <a:pPr lvl="0"/>
            <a:r>
              <a:rPr lang="en-US" sz="2400" dirty="0" smtClean="0">
                <a:solidFill>
                  <a:prstClr val="black"/>
                </a:solidFill>
                <a:latin typeface="Calibri"/>
              </a:rPr>
              <a:t>Unsafe </a:t>
            </a:r>
            <a:r>
              <a:rPr lang="en-US" sz="2400" dirty="0">
                <a:solidFill>
                  <a:prstClr val="black"/>
                </a:solidFill>
                <a:latin typeface="Calibri"/>
              </a:rPr>
              <a:t>abortion – 9</a:t>
            </a:r>
            <a:r>
              <a:rPr lang="en-US" sz="2400" dirty="0" smtClean="0">
                <a:solidFill>
                  <a:prstClr val="black"/>
                </a:solidFill>
                <a:latin typeface="Calibri"/>
              </a:rPr>
              <a:t>%</a:t>
            </a:r>
            <a:endParaRPr lang="en-US" sz="2400" dirty="0" smtClean="0">
              <a:latin typeface="+mn-lt"/>
            </a:endParaRPr>
          </a:p>
          <a:p>
            <a:pPr lvl="0"/>
            <a:r>
              <a:rPr lang="en-US" sz="2400" dirty="0">
                <a:solidFill>
                  <a:prstClr val="black"/>
                </a:solidFill>
                <a:latin typeface="Calibri"/>
              </a:rPr>
              <a:t>Sepsis – 8</a:t>
            </a:r>
            <a:r>
              <a:rPr lang="en-US" sz="2400" dirty="0" smtClean="0">
                <a:solidFill>
                  <a:prstClr val="black"/>
                </a:solidFill>
                <a:latin typeface="Calibri"/>
              </a:rPr>
              <a:t>%</a:t>
            </a:r>
            <a:endParaRPr lang="en-US" sz="2000" i="1"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0531" y="1422984"/>
            <a:ext cx="5664268" cy="3720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a:t>
            </a:r>
            <a:r>
              <a:rPr lang="en-US" sz="2400" dirty="0">
                <a:latin typeface="+mn-lt"/>
                <a:cs typeface="Calibri" pitchFamily="34" charset="0"/>
              </a:rPr>
              <a:t>– 4</a:t>
            </a:r>
            <a:r>
              <a:rPr lang="en-US" sz="2400" dirty="0" smtClean="0">
                <a:latin typeface="+mn-lt"/>
                <a:cs typeface="Calibri" pitchFamily="34" charset="0"/>
              </a:rPr>
              <a:t>2%</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14%</a:t>
            </a:r>
          </a:p>
          <a:p>
            <a:pPr>
              <a:defRPr/>
            </a:pPr>
            <a:r>
              <a:rPr lang="en-US" sz="2400" dirty="0" smtClean="0">
                <a:latin typeface="+mn-lt"/>
                <a:cs typeface="Calibri" pitchFamily="34" charset="0"/>
              </a:rPr>
              <a:t>Diarrhoea – </a:t>
            </a:r>
            <a:r>
              <a:rPr lang="en-US" sz="2400" dirty="0">
                <a:latin typeface="+mn-lt"/>
                <a:cs typeface="Calibri" pitchFamily="34" charset="0"/>
              </a:rPr>
              <a:t>8</a:t>
            </a:r>
            <a:r>
              <a:rPr lang="en-US" sz="2400" dirty="0" smtClean="0">
                <a:latin typeface="+mn-lt"/>
                <a:cs typeface="Calibri" pitchFamily="34" charset="0"/>
              </a:rPr>
              <a:t>%</a:t>
            </a:r>
          </a:p>
          <a:p>
            <a:pPr>
              <a:defRPr/>
            </a:pPr>
            <a:r>
              <a:rPr lang="en-US" sz="2400" dirty="0" smtClean="0">
                <a:latin typeface="+mn-lt"/>
                <a:cs typeface="Calibri" pitchFamily="34" charset="0"/>
              </a:rPr>
              <a:t>Injuries – 7%</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39540" y="1283800"/>
            <a:ext cx="6055460" cy="4172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100" y="1130673"/>
            <a:ext cx="7604810" cy="537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76350" y="407470"/>
            <a:ext cx="6907216" cy="5525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86237" y="1123855"/>
            <a:ext cx="6896100" cy="5315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9574" y="1181100"/>
            <a:ext cx="6905625" cy="5284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0043" y="1275062"/>
            <a:ext cx="6986588" cy="5063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7838" y="1143000"/>
            <a:ext cx="7086024" cy="5333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168" y="1128135"/>
            <a:ext cx="7272338" cy="5167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9885" y="1207052"/>
            <a:ext cx="7126903" cy="519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5262" y="1195402"/>
            <a:ext cx="7296150" cy="49069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Cambodia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449" y="1187854"/>
            <a:ext cx="7343775" cy="4965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6850" y="1057258"/>
            <a:ext cx="6610350" cy="5542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0563" y="1162050"/>
            <a:ext cx="6793528" cy="5386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9331" y="1104900"/>
            <a:ext cx="6808012" cy="5508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94977" y="1162050"/>
            <a:ext cx="6664699" cy="54101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25538"/>
            <a:ext cx="8229600" cy="504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a:solidFill>
                  <a:srgbClr val="800000"/>
                </a:solidFill>
              </a:rPr>
              <a:t>PARTIAL </a:t>
            </a:r>
            <a:r>
              <a:rPr lang="en-US" sz="2400" dirty="0" smtClean="0"/>
              <a:t>- International Code of Marketing of Breastmilk Substitutes</a:t>
            </a:r>
          </a:p>
          <a:p>
            <a:r>
              <a:rPr lang="en-US" sz="2400" b="1" dirty="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PARTIAL</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10.2 </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33%  </a:t>
            </a:r>
            <a:r>
              <a:rPr lang="en-US" sz="2200" dirty="0" smtClean="0"/>
              <a:t>(2008)                (%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$121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40%</a:t>
            </a:r>
            <a:r>
              <a:rPr lang="en-US" sz="2200" dirty="0" smtClean="0">
                <a:solidFill>
                  <a:srgbClr val="800000"/>
                </a:solidFill>
              </a:rPr>
              <a:t>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$20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$74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86350" y="1143000"/>
            <a:ext cx="3810000" cy="54476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Cambodia</a:t>
            </a:r>
            <a:r>
              <a:rPr lang="en-US" sz="2800" dirty="0" smtClean="0">
                <a:cs typeface="Calibri" pitchFamily="34" charset="0"/>
              </a:rPr>
              <a:t> </a:t>
            </a:r>
          </a:p>
          <a:p>
            <a:pPr>
              <a:spcBef>
                <a:spcPts val="600"/>
              </a:spcBef>
              <a:spcAft>
                <a:spcPts val="600"/>
              </a:spcAft>
              <a:defRPr/>
            </a:pPr>
            <a:r>
              <a:rPr lang="en-US" sz="2800" dirty="0" smtClean="0">
                <a:cs typeface="Calibri" pitchFamily="34" charset="0"/>
              </a:rPr>
              <a:t>The wide bars show </a:t>
            </a:r>
            <a:r>
              <a:rPr lang="en-US" sz="2800" b="1" dirty="0" smtClean="0">
                <a:solidFill>
                  <a:srgbClr val="990033"/>
                </a:solidFill>
                <a:cs typeface="Calibri" pitchFamily="34" charset="0"/>
              </a:rPr>
              <a:t>inequality </a:t>
            </a:r>
            <a:r>
              <a:rPr lang="en-US" sz="2800" b="1" dirty="0">
                <a:solidFill>
                  <a:srgbClr val="990033"/>
                </a:solidFill>
                <a:cs typeface="Calibri" pitchFamily="34" charset="0"/>
              </a:rPr>
              <a:t>in </a:t>
            </a:r>
            <a:r>
              <a:rPr lang="en-US" sz="2800" b="1" dirty="0" smtClean="0">
                <a:solidFill>
                  <a:srgbClr val="990033"/>
                </a:solidFill>
                <a:cs typeface="Calibri" pitchFamily="34" charset="0"/>
              </a:rPr>
              <a:t>coverage </a:t>
            </a:r>
            <a:r>
              <a:rPr lang="en-US" sz="2800" dirty="0" smtClean="0">
                <a:cs typeface="Calibri" pitchFamily="34" charset="0"/>
              </a:rPr>
              <a:t>for many indicators. </a:t>
            </a:r>
          </a:p>
          <a:p>
            <a:pPr>
              <a:spcBef>
                <a:spcPts val="600"/>
              </a:spcBef>
              <a:spcAft>
                <a:spcPts val="600"/>
              </a:spcAft>
              <a:defRPr/>
            </a:pPr>
            <a:r>
              <a:rPr lang="en-US" sz="2800" dirty="0" smtClean="0">
                <a:cs typeface="Calibri" pitchFamily="34" charset="0"/>
              </a:rPr>
              <a:t>Inequality is greatest for skilled birth attendant and antenatal care.</a:t>
            </a:r>
          </a:p>
          <a:p>
            <a:pPr>
              <a:spcBef>
                <a:spcPts val="600"/>
              </a:spcBef>
              <a:spcAft>
                <a:spcPts val="600"/>
              </a:spcAft>
              <a:defRPr/>
            </a:pPr>
            <a:r>
              <a:rPr lang="en-US" sz="2800" dirty="0" smtClean="0">
                <a:cs typeface="Calibri" pitchFamily="34" charset="0"/>
              </a:rPr>
              <a:t> Only 3 indicators show </a:t>
            </a:r>
            <a:r>
              <a:rPr lang="en-US" sz="2800" dirty="0">
                <a:cs typeface="Calibri" pitchFamily="34" charset="0"/>
              </a:rPr>
              <a:t>much smaller </a:t>
            </a:r>
            <a:r>
              <a:rPr lang="en-US" sz="2800" b="1" dirty="0">
                <a:solidFill>
                  <a:schemeClr val="accent2">
                    <a:lumMod val="75000"/>
                  </a:schemeClr>
                </a:solidFill>
                <a:cs typeface="Calibri" pitchFamily="34" charset="0"/>
              </a:rPr>
              <a:t>gaps</a:t>
            </a:r>
            <a:r>
              <a:rPr lang="en-US" sz="2800" dirty="0">
                <a:cs typeface="Calibri" pitchFamily="34" charset="0"/>
              </a:rPr>
              <a:t> </a:t>
            </a:r>
            <a:r>
              <a:rPr lang="en-US" sz="2800" b="1" dirty="0">
                <a:solidFill>
                  <a:schemeClr val="accent2">
                    <a:lumMod val="75000"/>
                  </a:schemeClr>
                </a:solidFill>
                <a:cs typeface="Calibri" pitchFamily="34" charset="0"/>
              </a:rPr>
              <a:t>in </a:t>
            </a:r>
            <a:r>
              <a:rPr lang="en-US" sz="2800" b="1" dirty="0" smtClean="0">
                <a:solidFill>
                  <a:schemeClr val="accent2">
                    <a:lumMod val="75000"/>
                  </a:schemeClr>
                </a:solidFill>
                <a:cs typeface="Calibri" pitchFamily="34" charset="0"/>
              </a:rPr>
              <a:t>coverage.</a:t>
            </a:r>
            <a:endParaRPr lang="en-US" sz="2800" dirty="0">
              <a:solidFill>
                <a:srgbClr val="C00000"/>
              </a:solidFill>
              <a:cs typeface="Calibri" pitchFamily="34" charset="0"/>
            </a:endParaRPr>
          </a:p>
          <a:p>
            <a:pPr>
              <a:spcBef>
                <a:spcPts val="600"/>
              </a:spcBef>
              <a:spcAft>
                <a:spcPts val="600"/>
              </a:spcAft>
              <a:defRPr/>
            </a:pPr>
            <a:endParaRPr lang="en-US" sz="2800" dirty="0">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034" y="211138"/>
            <a:ext cx="4247734" cy="6488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712634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Cambodia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Cambodia </a:t>
            </a:r>
            <a:endParaRPr lang="en-US" sz="4600" dirty="0"/>
          </a:p>
        </p:txBody>
      </p:sp>
    </p:spTree>
    <p:extLst>
      <p:ext uri="{BB962C8B-B14F-4D97-AF65-F5344CB8AC3E}">
        <p14:creationId xmlns:p14="http://schemas.microsoft.com/office/powerpoint/2010/main" xmlns="" val="177962958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83776" y="1562100"/>
            <a:ext cx="6139122" cy="50889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580646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9737" y="1571626"/>
            <a:ext cx="6387199" cy="4961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654499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4433" y="1151582"/>
            <a:ext cx="7923739" cy="530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31760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3045" y="1268839"/>
            <a:ext cx="7440584" cy="4989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357238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12995</TotalTime>
  <Words>3788</Words>
  <Application>Microsoft Office PowerPoint</Application>
  <PresentationFormat>On-screen Show (4:3)</PresentationFormat>
  <Paragraphs>361</Paragraphs>
  <Slides>51</Slides>
  <Notes>50</Notes>
  <HiddenSlides>3</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Office Theme</vt:lpstr>
      <vt:lpstr>Default Design</vt:lpstr>
      <vt:lpstr>1_Default Design</vt:lpstr>
      <vt:lpstr>2_Default Design</vt:lpstr>
      <vt:lpstr>Countdown to 2015:  Cambodia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lpstr>Optional additional slides  Equity profiles  Cambodia </vt:lpstr>
      <vt:lpstr>Slide 48</vt:lpstr>
      <vt:lpstr>Slide 49</vt:lpstr>
      <vt:lpstr>Slide 50</vt:lpstr>
      <vt:lpstr>Slide 51</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Nancy Terreri</cp:lastModifiedBy>
  <cp:revision>774</cp:revision>
  <cp:lastPrinted>2012-06-12T19:26:24Z</cp:lastPrinted>
  <dcterms:created xsi:type="dcterms:W3CDTF">2008-01-10T17:37:13Z</dcterms:created>
  <dcterms:modified xsi:type="dcterms:W3CDTF">2013-02-19T06:39:30Z</dcterms:modified>
</cp:coreProperties>
</file>