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1"/>
  </p:notesMasterIdLst>
  <p:handoutMasterIdLst>
    <p:handoutMasterId r:id="rId52"/>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412"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416" r:id="rId41"/>
    <p:sldId id="436" r:id="rId42"/>
    <p:sldId id="527" r:id="rId43"/>
    <p:sldId id="528" r:id="rId44"/>
    <p:sldId id="530" r:id="rId45"/>
    <p:sldId id="529" r:id="rId46"/>
    <p:sldId id="531" r:id="rId47"/>
    <p:sldId id="525" r:id="rId48"/>
    <p:sldId id="524" r:id="rId49"/>
    <p:sldId id="511"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78318" autoAdjust="0"/>
  </p:normalViewPr>
  <p:slideViewPr>
    <p:cSldViewPr snapToGrid="0">
      <p:cViewPr>
        <p:scale>
          <a:sx n="49" d="100"/>
          <a:sy n="49" d="100"/>
        </p:scale>
        <p:origin x="-972" y="12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2/25/2013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2/25/2013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a:t>
            </a:r>
            <a:r>
              <a:rPr lang="en-GB" baseline="0" dirty="0" smtClean="0"/>
              <a:t>, the data from the 2012 Countdown profile </a:t>
            </a:r>
            <a:r>
              <a:rPr lang="en-GB" i="0" baseline="0" dirty="0" smtClean="0"/>
              <a:t>for China,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2012 </a:t>
            </a:r>
            <a:r>
              <a:rPr lang="en-US" i="1" dirty="0" smtClean="0"/>
              <a:t>Countdown profile </a:t>
            </a:r>
            <a:r>
              <a:rPr lang="en-US" i="0" dirty="0" smtClean="0"/>
              <a:t>for China</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baseline="0" dirty="0" smtClean="0"/>
              <a:t> </a:t>
            </a:r>
            <a:r>
              <a:rPr lang="en-US" i="0" dirty="0" smtClean="0">
                <a:solidFill>
                  <a:srgbClr val="FF0000"/>
                </a:solidFill>
              </a:rPr>
              <a:t>In</a:t>
            </a:r>
            <a:r>
              <a:rPr lang="en-US" i="0" baseline="0" dirty="0" smtClean="0">
                <a:solidFill>
                  <a:srgbClr val="FF0000"/>
                </a:solidFill>
              </a:rPr>
              <a:t> </a:t>
            </a:r>
            <a:r>
              <a:rPr lang="en-US" i="0" baseline="0" dirty="0" smtClean="0">
                <a:solidFill>
                  <a:srgbClr val="FF0000"/>
                </a:solidFill>
              </a:rPr>
              <a:t>the </a:t>
            </a:r>
            <a:r>
              <a:rPr lang="en-US" i="0" baseline="0" dirty="0" smtClean="0">
                <a:solidFill>
                  <a:srgbClr val="FF0000"/>
                </a:solidFill>
              </a:rPr>
              <a:t>2012 </a:t>
            </a:r>
            <a:r>
              <a:rPr lang="en-US" i="0" baseline="0" dirty="0" smtClean="0">
                <a:solidFill>
                  <a:srgbClr val="FF0000"/>
                </a:solidFill>
              </a:rPr>
              <a:t>Countdown profiles, and in this presentation, all data are the most recent available as of the time the profiles were developed in early 2012</a:t>
            </a:r>
            <a:r>
              <a:rPr lang="en-US" i="0" baseline="0" dirty="0" smtClean="0"/>
              <a:t>, with most data from the last nationally representative household survey. </a:t>
            </a:r>
            <a:r>
              <a:rPr lang="en-US" i="0" baseline="0" dirty="0" smtClean="0"/>
              <a:t> </a:t>
            </a:r>
            <a:r>
              <a:rPr lang="en-US" i="0" baseline="0" dirty="0" smtClean="0">
                <a:solidFill>
                  <a:srgbClr val="FF0000"/>
                </a:solidFill>
              </a:rPr>
              <a:t>In </a:t>
            </a:r>
            <a:r>
              <a:rPr lang="en-US" i="0" baseline="0" dirty="0" smtClean="0">
                <a:solidFill>
                  <a:srgbClr val="FF0000"/>
                </a:solidFill>
              </a:rPr>
              <a:t>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China’s official mortality statistics.)</a:t>
            </a:r>
          </a:p>
          <a:p>
            <a:r>
              <a:rPr lang="en-US" dirty="0" smtClean="0"/>
              <a:t>Other data</a:t>
            </a:r>
            <a:r>
              <a:rPr lang="en-US" baseline="0" dirty="0" smtClean="0"/>
              <a:t>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China has made impressive gains in reducing the </a:t>
            </a:r>
            <a:r>
              <a:rPr lang="en-US" i="1" dirty="0" smtClean="0"/>
              <a:t>Under—five child mortality rate  </a:t>
            </a:r>
            <a:r>
              <a:rPr lang="en-US" dirty="0" smtClean="0"/>
              <a:t>and </a:t>
            </a:r>
            <a:r>
              <a:rPr lang="en-US" i="1" dirty="0" smtClean="0"/>
              <a:t>Maternal mortality ratio.  </a:t>
            </a:r>
            <a:r>
              <a:rPr lang="en-US" dirty="0" smtClean="0"/>
              <a:t> Newer UN</a:t>
            </a:r>
            <a:r>
              <a:rPr lang="en-US" baseline="0" dirty="0" smtClean="0"/>
              <a:t> estimates show an Under-five mortality rate of 15 for 2011.</a:t>
            </a:r>
            <a:endParaRPr lang="en-US" dirty="0" smtClean="0"/>
          </a:p>
          <a:p>
            <a:endParaRPr lang="en-US" baseline="0" dirty="0" smtClean="0"/>
          </a:p>
          <a:p>
            <a:r>
              <a:rPr lang="en-US" i="1" baseline="0" dirty="0" smtClean="0"/>
              <a:t>(Note</a:t>
            </a:r>
            <a:r>
              <a:rPr lang="en-US" i="1" baseline="0" dirty="0" smtClean="0"/>
              <a:t>: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East</a:t>
            </a:r>
            <a:r>
              <a:rPr lang="en-US" i="0" baseline="0" dirty="0" smtClean="0"/>
              <a:t> </a:t>
            </a:r>
            <a:r>
              <a:rPr lang="en-US" i="0" dirty="0" smtClean="0"/>
              <a:t>Asia, including China, </a:t>
            </a:r>
            <a:r>
              <a:rPr lang="en-US" i="0" baseline="0" dirty="0" smtClean="0"/>
              <a:t>are s</a:t>
            </a:r>
            <a:r>
              <a:rPr lang="en-US" baseline="0" dirty="0" smtClean="0"/>
              <a:t>hown here.</a:t>
            </a:r>
          </a:p>
          <a:p>
            <a:endParaRPr lang="en-US" baseline="0" dirty="0" smtClean="0"/>
          </a:p>
          <a:p>
            <a:r>
              <a:rPr lang="en-US" i="1" baseline="0" dirty="0" smtClean="0"/>
              <a:t>(Note to speaker: these are regional </a:t>
            </a:r>
            <a:r>
              <a:rPr lang="en-US" i="1" baseline="0" dirty="0" smtClean="0"/>
              <a:t>estimates, </a:t>
            </a:r>
            <a:r>
              <a:rPr lang="en-US" i="1" baseline="0" dirty="0" smtClean="0"/>
              <a:t>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t>
            </a:r>
            <a:r>
              <a:rPr lang="en-US" i="1" baseline="0" dirty="0" smtClean="0"/>
              <a:t> Additional </a:t>
            </a:r>
            <a:r>
              <a:rPr lang="en-US" i="1" baseline="0" dirty="0" smtClean="0"/>
              <a:t>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58% of child deaths occur in the neonatal period.  Most of these can be prevented.  Post-neonatal deaths can, also,</a:t>
            </a:r>
            <a:r>
              <a:rPr lang="en-US" baseline="0" dirty="0" smtClean="0"/>
              <a:t> mostly be prevented and mainly come from Pneumonia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often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 </a:t>
            </a:r>
            <a:r>
              <a:rPr lang="en-US" i="0" baseline="0" dirty="0" smtClean="0"/>
              <a:t> Data </a:t>
            </a:r>
            <a:r>
              <a:rPr lang="en-US" i="0" baseline="0" dirty="0" smtClean="0"/>
              <a:t>is lacking for antenatal care and postnatal care.  </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is very high.  Still, it’s important to consider </a:t>
            </a:r>
            <a:r>
              <a:rPr lang="en-US" b="0" i="0" baseline="0" dirty="0" smtClean="0"/>
              <a:t>anyone lacking access as well as quality of care issues.</a:t>
            </a:r>
            <a:r>
              <a:rPr lang="en-US" i="0" baseline="0" dirty="0" smtClean="0"/>
              <a:t>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can</a:t>
            </a:r>
            <a:r>
              <a:rPr lang="en-US" baseline="0" dirty="0" smtClean="0"/>
              <a:t> still be improved.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92</a:t>
            </a:r>
            <a:r>
              <a:rPr lang="en-US" baseline="0" dirty="0" smtClean="0"/>
              <a:t>% of women attend </a:t>
            </a:r>
            <a:r>
              <a:rPr lang="en-US" i="1" baseline="0" dirty="0" smtClean="0"/>
              <a:t>Antenatal </a:t>
            </a:r>
            <a:r>
              <a:rPr lang="en-US" i="1" baseline="0" dirty="0" smtClean="0"/>
              <a:t>care </a:t>
            </a:r>
            <a:r>
              <a:rPr lang="en-US" baseline="0" dirty="0" smtClean="0"/>
              <a:t>with a skilled provider at least once during pregnancy.  Data on the percentage of women attending 4 or more times is not available, as indicated on the next slide.   Quality of care for antenatal visits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data is not available for many of the indicators tracked by Countdown.</a:t>
            </a:r>
            <a:r>
              <a:rPr lang="en-US" baseline="0" dirty="0" smtClean="0"/>
              <a:t>  </a:t>
            </a:r>
            <a:r>
              <a:rPr lang="en-US" baseline="0" dirty="0" smtClean="0"/>
              <a:t>Urban </a:t>
            </a:r>
            <a:r>
              <a:rPr lang="en-US" baseline="0" dirty="0" smtClean="0"/>
              <a:t>C-Section rates are reportedly very high and might place mothers and babies at unnecessary risk.</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China’s </a:t>
            </a:r>
            <a:r>
              <a:rPr lang="en-US" i="1" dirty="0" smtClean="0"/>
              <a:t>Immunization</a:t>
            </a:r>
            <a:r>
              <a:rPr lang="en-US" dirty="0" smtClean="0"/>
              <a:t> coverage is</a:t>
            </a:r>
            <a:r>
              <a:rPr lang="en-US" baseline="0" dirty="0" smtClean="0"/>
              <a:t> high and consistent.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a:t>
            </a:r>
            <a:r>
              <a:rPr lang="en-US" baseline="0" dirty="0" smtClean="0"/>
              <a:t> data available on </a:t>
            </a:r>
            <a:r>
              <a:rPr lang="en-US" baseline="0" dirty="0" smtClean="0"/>
              <a:t>percentage </a:t>
            </a:r>
            <a:r>
              <a:rPr lang="en-US" sz="1200" kern="1200" dirty="0" smtClean="0">
                <a:solidFill>
                  <a:schemeClr val="tx1"/>
                </a:solidFill>
                <a:latin typeface="+mn-lt"/>
                <a:ea typeface="+mn-ea"/>
                <a:cs typeface="+mn-cs"/>
              </a:rPr>
              <a:t>of children with suspected pneumonia were taken to an appropriate provider.</a:t>
            </a:r>
            <a:r>
              <a:rPr lang="en-US" sz="1200" kern="1200" baseline="0" dirty="0" smtClean="0">
                <a:solidFill>
                  <a:schemeClr val="tx1"/>
                </a:solidFill>
                <a:latin typeface="+mn-lt"/>
                <a:ea typeface="+mn-ea"/>
                <a:cs typeface="+mn-cs"/>
              </a:rPr>
              <a:t> </a:t>
            </a:r>
            <a:r>
              <a:rPr lang="en-US" baseline="0" dirty="0" smtClean="0"/>
              <a:t> </a:t>
            </a:r>
            <a:r>
              <a:rPr lang="en-US" baseline="0" dirty="0" smtClean="0"/>
              <a:t>Data on those receiving antibiotics is also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t>
            </a:r>
            <a:r>
              <a:rPr lang="en-US" dirty="0" smtClean="0"/>
              <a:t>data </a:t>
            </a:r>
            <a:r>
              <a:rPr lang="en-US" dirty="0" smtClean="0"/>
              <a:t>available on management of diarrhoea in children.</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China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China</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available.</a:t>
            </a:r>
          </a:p>
          <a:p>
            <a:endParaRPr lang="en-US" dirty="0" smtClean="0"/>
          </a:p>
          <a:p>
            <a:r>
              <a:rPr lang="en-US" i="1" dirty="0" smtClean="0"/>
              <a:t>(The</a:t>
            </a:r>
            <a:r>
              <a:rPr lang="en-US" i="1" baseline="0" dirty="0" smtClean="0"/>
              <a:t> </a:t>
            </a:r>
            <a:r>
              <a:rPr lang="en-US" i="1" baseline="0" dirty="0" smtClean="0"/>
              <a:t>presenter might use this slide to discuss sub-national issues of malaria and use of treated </a:t>
            </a:r>
            <a:r>
              <a:rPr lang="en-US" i="1" baseline="0" dirty="0" smtClean="0"/>
              <a:t>bednets or </a:t>
            </a:r>
            <a:r>
              <a:rPr lang="en-US" i="1" baseline="0" dirty="0" smtClean="0"/>
              <a:t>this slide can be omitted</a:t>
            </a:r>
            <a:r>
              <a:rPr lang="en-US" i="1" baseline="0" dirty="0" smtClean="0"/>
              <a:t>.)</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t>
            </a:r>
            <a:r>
              <a:rPr lang="en-US" dirty="0" smtClean="0"/>
              <a:t>have </a:t>
            </a:r>
            <a:r>
              <a:rPr lang="en-US" baseline="0" dirty="0" smtClean="0"/>
              <a:t>declined.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were 28% in 2008</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continues to grow.  Around 15% of </a:t>
            </a:r>
            <a:r>
              <a:rPr lang="en-US" baseline="0" dirty="0" smtClean="0"/>
              <a:t>the rural population </a:t>
            </a:r>
            <a:r>
              <a:rPr lang="en-US" baseline="0" dirty="0" smtClean="0"/>
              <a:t>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of the rural population still use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China has adopted many of the policies tracked by Countdown,</a:t>
            </a:r>
            <a:r>
              <a:rPr lang="en-US" baseline="0" dirty="0" smtClean="0"/>
              <a:t> while others are partially adopted or not adopted. </a:t>
            </a:r>
            <a:r>
              <a:rPr lang="en-US" baseline="0" dirty="0" smtClean="0"/>
              <a:t> </a:t>
            </a:r>
            <a:r>
              <a:rPr lang="en-US" sz="1200" kern="1200" dirty="0" smtClean="0">
                <a:solidFill>
                  <a:schemeClr val="tx1"/>
                </a:solidFill>
                <a:latin typeface="+mn-lt"/>
                <a:ea typeface="+mn-ea"/>
                <a:cs typeface="+mn-cs"/>
              </a:rPr>
              <a:t>The country can consider if adopting these or other internationally recommended policies and implementing them at scale will improve coverage of life saving interventions. </a:t>
            </a:r>
            <a:r>
              <a:rPr lang="en-US" baseline="0" dirty="0" smtClean="0"/>
              <a:t>         </a:t>
            </a:r>
            <a:endParaRPr lang="en-US" dirty="0" smtClean="0"/>
          </a:p>
          <a:p>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China does not have sufficient data for the Countdown equity analysis. </a:t>
            </a:r>
            <a:r>
              <a:rPr lang="en-US" dirty="0" smtClean="0"/>
              <a:t> Conducting </a:t>
            </a:r>
            <a:r>
              <a:rPr lang="en-US" dirty="0" smtClean="0"/>
              <a:t>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Using 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China</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a:t>
            </a:r>
            <a:r>
              <a:rPr lang="en-US" sz="2400" dirty="0" smtClean="0"/>
              <a:t>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monitoring.</a:t>
            </a:r>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baseline="0" dirty="0" smtClean="0"/>
              <a:t>Countdown to 2015 website</a:t>
            </a:r>
            <a:r>
              <a:rPr lang="en-US" baseline="0" dirty="0" smtClean="0"/>
              <a:t>, 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 xmlns:p14="http://schemas.microsoft.com/office/powerpoint/2010/main" val="1268612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 xmlns:p14="http://schemas.microsoft.com/office/powerpoint/2010/main"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 xmlns:p14="http://schemas.microsoft.com/office/powerpoint/2010/main"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 xmlns:p14="http://schemas.microsoft.com/office/powerpoint/2010/main"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 xmlns:p14="http://schemas.microsoft.com/office/powerpoint/2010/main"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 xmlns:p14="http://schemas.microsoft.com/office/powerpoint/2010/main"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 xmlns:p14="http://schemas.microsoft.com/office/powerpoint/2010/main"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 xmlns:p14="http://schemas.microsoft.com/office/powerpoint/2010/main"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2/25/2013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 xmlns:p14="http://schemas.microsoft.com/office/powerpoint/2010/main"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2/25/2013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 xmlns:p14="http://schemas.microsoft.com/office/powerpoint/2010/main"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2/25/2013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 xmlns:p14="http://schemas.microsoft.com/office/powerpoint/2010/main"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 xmlns:p14="http://schemas.microsoft.com/office/powerpoint/2010/main"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 xmlns:p14="http://schemas.microsoft.com/office/powerpoint/2010/main"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China</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 xmlns:p14="http://schemas.microsoft.com/office/powerpoint/2010/main"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a:t>
            </a:r>
            <a:r>
              <a:rPr lang="en-US" sz="2200" dirty="0"/>
              <a:t>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 xmlns:p14="http://schemas.microsoft.com/office/powerpoint/2010/main"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China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474" t="909" r="2737" b="1696"/>
          <a:stretch/>
        </p:blipFill>
        <p:spPr bwMode="auto">
          <a:xfrm>
            <a:off x="-32280" y="0"/>
            <a:ext cx="4616979"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778" t="1025" r="1390" b="1695"/>
          <a:stretch/>
        </p:blipFill>
        <p:spPr bwMode="auto">
          <a:xfrm>
            <a:off x="4572000" y="0"/>
            <a:ext cx="4572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 xmlns:p14="http://schemas.microsoft.com/office/powerpoint/2010/main"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15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13 </a:t>
            </a:r>
            <a:r>
              <a:rPr lang="en-US" sz="2200" dirty="0">
                <a:latin typeface="+mn-lt"/>
              </a:rPr>
              <a:t>deaths per 1000 live births</a:t>
            </a:r>
          </a:p>
          <a:p>
            <a:pPr algn="ctr"/>
            <a:r>
              <a:rPr lang="en-US" sz="2200" dirty="0" smtClean="0">
                <a:latin typeface="+mn-lt"/>
              </a:rPr>
              <a:t>Neonatal mortality rate (NMR) </a:t>
            </a:r>
            <a:r>
              <a:rPr lang="en-US" sz="2200" dirty="0">
                <a:latin typeface="+mn-lt"/>
              </a:rPr>
              <a:t>= 9</a:t>
            </a:r>
            <a:r>
              <a:rPr lang="en-US" sz="2200" dirty="0" smtClean="0">
                <a:latin typeface="+mn-lt"/>
              </a:rPr>
              <a:t>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7187" y="1884939"/>
            <a:ext cx="8461643" cy="31252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9492036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34</a:t>
            </a:r>
            <a:r>
              <a:rPr lang="en-US" sz="2400" dirty="0" smtClean="0">
                <a:latin typeface="+mj-lt"/>
              </a:rPr>
              <a:t>%</a:t>
            </a:r>
          </a:p>
          <a:p>
            <a:r>
              <a:rPr lang="en-US" sz="2400" dirty="0" smtClean="0">
                <a:latin typeface="+mj-lt"/>
              </a:rPr>
              <a:t>Unsafe </a:t>
            </a:r>
            <a:r>
              <a:rPr lang="en-US" sz="2400" dirty="0">
                <a:latin typeface="+mj-lt"/>
              </a:rPr>
              <a:t>abortion – </a:t>
            </a:r>
            <a:r>
              <a:rPr lang="en-US" sz="2400" dirty="0" smtClean="0">
                <a:latin typeface="+mj-lt"/>
              </a:rPr>
              <a:t>12%</a:t>
            </a:r>
          </a:p>
          <a:p>
            <a:r>
              <a:rPr lang="en-US" sz="2400" dirty="0">
                <a:solidFill>
                  <a:prstClr val="black"/>
                </a:solidFill>
                <a:latin typeface="Calibri"/>
              </a:rPr>
              <a:t>Embolism – 12%</a:t>
            </a:r>
            <a:endParaRPr lang="en-US" sz="2400" dirty="0"/>
          </a:p>
          <a:p>
            <a:pPr lvl="0"/>
            <a:r>
              <a:rPr lang="en-US" sz="2400" dirty="0" smtClean="0">
                <a:solidFill>
                  <a:prstClr val="black"/>
                </a:solidFill>
                <a:latin typeface="Calibri"/>
              </a:rPr>
              <a:t>Hypertension </a:t>
            </a:r>
            <a:r>
              <a:rPr lang="en-US" sz="2400" dirty="0">
                <a:solidFill>
                  <a:prstClr val="black"/>
                </a:solidFill>
                <a:latin typeface="Calibri"/>
              </a:rPr>
              <a:t>– </a:t>
            </a:r>
            <a:r>
              <a:rPr lang="en-US" sz="2400" dirty="0" smtClean="0">
                <a:solidFill>
                  <a:prstClr val="black"/>
                </a:solidFill>
                <a:latin typeface="Calibri"/>
              </a:rPr>
              <a:t>10%</a:t>
            </a:r>
            <a:endParaRPr lang="en-US" sz="2400" dirty="0">
              <a:solidFill>
                <a:prstClr val="black"/>
              </a:solidFill>
              <a:latin typeface="Calibri"/>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55479" y="1431886"/>
            <a:ext cx="5824816" cy="3852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7541896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 xmlns:p14="http://schemas.microsoft.com/office/powerpoint/2010/main"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693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58%</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15% </a:t>
            </a:r>
            <a:r>
              <a:rPr lang="en-US" sz="2400" dirty="0" smtClean="0">
                <a:latin typeface="+mn-lt"/>
                <a:cs typeface="Calibri" pitchFamily="34" charset="0"/>
              </a:rPr>
              <a:t>Injuries </a:t>
            </a:r>
            <a:r>
              <a:rPr lang="en-US" sz="2400" dirty="0">
                <a:latin typeface="+mn-lt"/>
                <a:cs typeface="Calibri" pitchFamily="34" charset="0"/>
              </a:rPr>
              <a:t>– 8</a:t>
            </a:r>
            <a:r>
              <a:rPr lang="en-US" sz="2400" dirty="0" smtClean="0">
                <a:latin typeface="+mn-lt"/>
                <a:cs typeface="Calibri" pitchFamily="34" charset="0"/>
              </a:rPr>
              <a:t>%</a:t>
            </a:r>
          </a:p>
          <a:p>
            <a:pPr lvl="0">
              <a:defRPr/>
            </a:pPr>
            <a:r>
              <a:rPr lang="en-US" sz="2400" dirty="0" smtClean="0">
                <a:solidFill>
                  <a:prstClr val="black"/>
                </a:solidFill>
                <a:latin typeface="Calibri"/>
                <a:cs typeface="Calibri" pitchFamily="34" charset="0"/>
              </a:rPr>
              <a:t>Meningitis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2%</a:t>
            </a:r>
            <a:endParaRPr lang="en-US" sz="2400" dirty="0">
              <a:solidFill>
                <a:prstClr val="black"/>
              </a:solidFill>
              <a:latin typeface="Calibri"/>
              <a:cs typeface="Calibri" pitchFamily="34" charset="0"/>
            </a:endParaRPr>
          </a:p>
          <a:p>
            <a:pPr>
              <a:defRPr/>
            </a:pPr>
            <a:r>
              <a:rPr lang="en-US" sz="2400" dirty="0" smtClean="0">
                <a:latin typeface="+mn-lt"/>
                <a:cs typeface="Calibri" pitchFamily="34" charset="0"/>
              </a:rPr>
              <a:t>Diarrhoea – 2%</a:t>
            </a: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93570" y="1150222"/>
            <a:ext cx="6275994" cy="4355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55744105"/>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1513" y="1086124"/>
            <a:ext cx="7634287" cy="5387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314325"/>
            <a:ext cx="7772400" cy="555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91773219"/>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57673" y="1152508"/>
            <a:ext cx="6791325" cy="52387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4938242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199" y="1067803"/>
            <a:ext cx="6953251" cy="5199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6139530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76374" y="1137156"/>
            <a:ext cx="7153925" cy="5187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5242761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57249" y="1038208"/>
            <a:ext cx="7343775" cy="54948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1449" y="1146080"/>
            <a:ext cx="7343775" cy="52070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4197867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7180" y="1196922"/>
            <a:ext cx="7072313" cy="5146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7906653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4305" y="1219019"/>
            <a:ext cx="7358063" cy="49341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903418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China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55687" y="1291975"/>
            <a:ext cx="7439025" cy="49945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30990464"/>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74330" y="1000108"/>
            <a:ext cx="6958013" cy="55581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7689386"/>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52550" y="1057258"/>
            <a:ext cx="6896100" cy="54740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9079465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5002" y="1076235"/>
            <a:ext cx="6724650" cy="52401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7691927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8143" y="1024515"/>
            <a:ext cx="6910388" cy="5326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9072953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75657"/>
            <a:ext cx="8229600" cy="50917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smtClean="0">
                <a:solidFill>
                  <a:srgbClr val="800000"/>
                </a:solidFill>
              </a:rPr>
              <a:t>PARTIAL</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PARTIAL</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 xmlns:p14="http://schemas.microsoft.com/office/powerpoint/2010/main"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28 </a:t>
            </a:r>
            <a:r>
              <a:rPr lang="en-US" sz="2200" dirty="0"/>
              <a:t>(</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$379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12%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37%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$1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 xmlns:p14="http://schemas.microsoft.com/office/powerpoint/2010/main"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252244" y="1731523"/>
            <a:ext cx="3625850" cy="2831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China</a:t>
            </a:r>
            <a:r>
              <a:rPr lang="en-US" sz="2800" dirty="0" smtClean="0">
                <a:cs typeface="Calibri" pitchFamily="34" charset="0"/>
              </a:rPr>
              <a:t> </a:t>
            </a:r>
          </a:p>
          <a:p>
            <a:pPr>
              <a:spcBef>
                <a:spcPts val="600"/>
              </a:spcBef>
              <a:spcAft>
                <a:spcPts val="600"/>
              </a:spcAft>
              <a:defRPr/>
            </a:pPr>
            <a:r>
              <a:rPr lang="en-US" sz="2800" dirty="0" smtClean="0">
                <a:cs typeface="Calibri" pitchFamily="34" charset="0"/>
              </a:rPr>
              <a:t>There </a:t>
            </a:r>
            <a:r>
              <a:rPr lang="en-US" sz="2800" dirty="0">
                <a:cs typeface="Calibri" pitchFamily="34" charset="0"/>
              </a:rPr>
              <a:t>was not 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2651" y="268288"/>
            <a:ext cx="4100800" cy="62688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6712634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46725" y="2051334"/>
            <a:ext cx="2911475" cy="438280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 xmlns:p14="http://schemas.microsoft.com/office/powerpoint/2010/main"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 xmlns:p14="http://schemas.microsoft.com/office/powerpoint/2010/main"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China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571232" y="2655411"/>
            <a:ext cx="2091030" cy="1352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 xmlns:p14="http://schemas.microsoft.com/office/powerpoint/2010/main"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49088" y="5198260"/>
            <a:ext cx="1194912" cy="1688809"/>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013" y="4736059"/>
            <a:ext cx="767157" cy="608855"/>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520" y="3368109"/>
            <a:ext cx="867946" cy="729783"/>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 xmlns:p14="http://schemas.microsoft.com/office/powerpoint/2010/main"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 xmlns:p14="http://schemas.microsoft.com/office/powerpoint/2010/main"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 xmlns:p14="http://schemas.microsoft.com/office/powerpoint/2010/main"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 xmlns:p14="http://schemas.microsoft.com/office/powerpoint/2010/main" val="215048872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 xmlns:p14="http://schemas.microsoft.com/office/powerpoint/2010/main"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 xmlns:p14="http://schemas.microsoft.com/office/powerpoint/2010/main"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12126</TotalTime>
  <Words>3192</Words>
  <Application>Microsoft Office PowerPoint</Application>
  <PresentationFormat>On-screen Show (4:3)</PresentationFormat>
  <Paragraphs>326</Paragraphs>
  <Slides>46</Slides>
  <Notes>46</Notes>
  <HiddenSlides>3</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Default Design</vt:lpstr>
      <vt:lpstr>1_Default Design</vt:lpstr>
      <vt:lpstr>2_Default Design</vt:lpstr>
      <vt:lpstr>Countdown to 2015:  China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Valued Acer Customer</cp:lastModifiedBy>
  <cp:revision>683</cp:revision>
  <cp:lastPrinted>2012-06-12T19:26:24Z</cp:lastPrinted>
  <dcterms:created xsi:type="dcterms:W3CDTF">2008-01-10T17:37:13Z</dcterms:created>
  <dcterms:modified xsi:type="dcterms:W3CDTF">2013-02-25T08:53:45Z</dcterms:modified>
</cp:coreProperties>
</file>