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412"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0175" autoAdjust="0"/>
  </p:normalViewPr>
  <p:slideViewPr>
    <p:cSldViewPr snapToGrid="0">
      <p:cViewPr>
        <p:scale>
          <a:sx n="44" d="100"/>
          <a:sy n="44" d="100"/>
        </p:scale>
        <p:origin x="-1122" y="-1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2/25/2013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2/25/2013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Djibouti,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Djibouti</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2012 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Djibouti’s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Djibouti has made small gains in reducing </a:t>
            </a:r>
            <a:r>
              <a:rPr lang="en-US" i="1" dirty="0" smtClean="0"/>
              <a:t>Under—five child mortality </a:t>
            </a:r>
            <a:r>
              <a:rPr lang="en-US" i="1" baseline="0" dirty="0" smtClean="0"/>
              <a:t> </a:t>
            </a:r>
            <a:r>
              <a:rPr lang="en-US" i="0" dirty="0" smtClean="0"/>
              <a:t>a</a:t>
            </a:r>
            <a:r>
              <a:rPr lang="en-US" dirty="0" smtClean="0"/>
              <a:t>nd </a:t>
            </a:r>
            <a:r>
              <a:rPr lang="en-US" i="1" dirty="0" smtClean="0"/>
              <a:t>Maternal mortality,</a:t>
            </a:r>
            <a:r>
              <a:rPr lang="en-US" i="1" baseline="0" dirty="0" smtClean="0"/>
              <a:t>  </a:t>
            </a:r>
            <a:r>
              <a:rPr lang="en-US" i="0" baseline="0" dirty="0" smtClean="0"/>
              <a:t>but rates are still high.</a:t>
            </a:r>
            <a:r>
              <a:rPr lang="en-US" i="1" baseline="0" dirty="0" smtClean="0"/>
              <a:t>  </a:t>
            </a:r>
          </a:p>
          <a:p>
            <a:r>
              <a:rPr lang="en-US" dirty="0" smtClean="0"/>
              <a:t>Newer UN</a:t>
            </a:r>
            <a:r>
              <a:rPr lang="en-US" baseline="0" dirty="0" smtClean="0"/>
              <a:t> estimates show an Under-five mortality rate of 90 for 2011.</a:t>
            </a:r>
            <a:endParaRPr lang="en-US" dirty="0" smtClean="0"/>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sub-Saharan Africa</a:t>
            </a:r>
            <a:r>
              <a:rPr lang="en-US" i="0" dirty="0" smtClean="0"/>
              <a:t>, including Djibouti,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39% of child deaths occur in the neonatal period.  Most of these can be prevented.  Post-neonatal deaths can, also,</a:t>
            </a:r>
            <a:r>
              <a:rPr lang="en-US" baseline="0" dirty="0" smtClean="0"/>
              <a:t> mostly be prevented and mainly come mainly from Pneumonia, Diarrhoea, </a:t>
            </a:r>
            <a:r>
              <a:rPr lang="en-US" dirty="0" smtClean="0"/>
              <a:t> HIV/AIDS</a:t>
            </a:r>
            <a:r>
              <a:rPr lang="en-US" baseline="0" dirty="0" smtClean="0"/>
              <a:t> and Injuries.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different interventions and how</a:t>
            </a:r>
            <a:r>
              <a:rPr lang="en-US" baseline="0" dirty="0" smtClean="0"/>
              <a:t> to overcome </a:t>
            </a:r>
            <a:r>
              <a:rPr lang="en-US" i="0" baseline="0" dirty="0" smtClean="0"/>
              <a:t>barriers to delivery or to utilization of key services.  Data for family planning demand satisfied and for postnatal care is not available.</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i="0" baseline="0" dirty="0" smtClean="0"/>
              <a:t>is almost universal, but it’s important to </a:t>
            </a:r>
            <a:r>
              <a:rPr lang="en-US" baseline="0" dirty="0" smtClean="0"/>
              <a:t>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a:t>
            </a:r>
            <a:r>
              <a:rPr lang="en-US" baseline="0" dirty="0" smtClean="0"/>
              <a:t> at about 6%.</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92% of women are attending </a:t>
            </a:r>
            <a:r>
              <a:rPr lang="en-US" i="1" baseline="0" dirty="0" smtClean="0"/>
              <a:t>Antenatal care </a:t>
            </a:r>
            <a:r>
              <a:rPr lang="en-US" baseline="0" dirty="0" smtClean="0"/>
              <a:t>with a skilled provider at least once during pregnancy.  Far fewer 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is not available for many of the other maternal and newborn health indicators</a:t>
            </a:r>
            <a:r>
              <a:rPr lang="en-US" baseline="0" dirty="0" smtClean="0"/>
              <a:t> being tracked by Countdown.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Djibouti’s </a:t>
            </a:r>
            <a:r>
              <a:rPr lang="en-US" i="1" dirty="0" smtClean="0"/>
              <a:t>Immunization</a:t>
            </a:r>
            <a:r>
              <a:rPr lang="en-US" dirty="0" smtClean="0"/>
              <a:t> coverage is</a:t>
            </a:r>
            <a:r>
              <a:rPr lang="en-US" baseline="0" dirty="0" smtClean="0"/>
              <a:t> high but has room to improve.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62% </a:t>
            </a:r>
            <a:r>
              <a:rPr lang="en-US" sz="1200" kern="1200" dirty="0" smtClean="0">
                <a:solidFill>
                  <a:schemeClr val="tx1"/>
                </a:solidFill>
                <a:latin typeface="+mn-lt"/>
                <a:ea typeface="+mn-ea"/>
                <a:cs typeface="+mn-cs"/>
              </a:rPr>
              <a:t>of children with suspected pneumonia were taken to an appropriate provider.  43% of children with suspected pneumonia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 of children with diarrhoea are being treated with ORS.</a:t>
            </a:r>
            <a:r>
              <a:rPr lang="en-US" baseline="0" dirty="0" smtClean="0"/>
              <a:t> </a:t>
            </a:r>
            <a:r>
              <a:rPr lang="en-US" baseline="0" dirty="0" smtClean="0"/>
              <a:t> Only 33% are receiving increased fluids and continued feeding.</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Djibouti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Djibouti</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although</a:t>
            </a:r>
            <a:r>
              <a:rPr lang="en-US" dirty="0" smtClean="0"/>
              <a:t> in 2009 was still only 20% </a:t>
            </a:r>
            <a:r>
              <a:rPr lang="en-US" baseline="0" dirty="0" smtClean="0"/>
              <a:t>of children &lt;5.</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continue</a:t>
            </a:r>
            <a:r>
              <a:rPr lang="en-US" baseline="0" dirty="0" smtClean="0"/>
              <a:t> to be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1" dirty="0" smtClean="0"/>
              <a:t> Exclusive breastfeeding</a:t>
            </a:r>
            <a:r>
              <a:rPr lang="en-US" dirty="0" smtClean="0"/>
              <a:t> rate was only 1%</a:t>
            </a:r>
            <a:r>
              <a:rPr lang="en-US" baseline="0" dirty="0" smtClean="0"/>
              <a:t> in 2006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 of the rural population is using</a:t>
            </a:r>
            <a:r>
              <a:rPr lang="en-US" baseline="0" dirty="0" smtClean="0"/>
              <a:t> unimproved sources of drinking water.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 of the rural population still practice </a:t>
            </a:r>
            <a:r>
              <a:rPr lang="en-US" i="0" dirty="0" smtClean="0"/>
              <a:t>open defecation</a:t>
            </a:r>
            <a:r>
              <a:rPr lang="en-US" dirty="0" smtClean="0"/>
              <a:t>.  Another 28%</a:t>
            </a:r>
            <a:r>
              <a:rPr lang="en-US" baseline="0" dirty="0" smtClean="0"/>
              <a:t>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Djibouti adopted some of the policies being tracked by Countdown. </a:t>
            </a:r>
            <a:r>
              <a:rPr lang="en-US" sz="1200" kern="1200" dirty="0" smtClean="0">
                <a:solidFill>
                  <a:schemeClr val="tx1"/>
                </a:solidFill>
                <a:latin typeface="+mn-lt"/>
                <a:ea typeface="+mn-ea"/>
                <a:cs typeface="+mn-cs"/>
              </a:rPr>
              <a:t> Adopting </a:t>
            </a:r>
            <a:r>
              <a:rPr lang="en-US" sz="1200" kern="1200" dirty="0" smtClean="0">
                <a:solidFill>
                  <a:schemeClr val="tx1"/>
                </a:solidFill>
                <a:latin typeface="+mn-lt"/>
                <a:ea typeface="+mn-ea"/>
                <a:cs typeface="+mn-cs"/>
              </a:rPr>
              <a:t>key policies and implementing them at scale can contribute to improved coverage of lifesaving interventions.   </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a:t>
            </a:r>
            <a:r>
              <a:rPr lang="en-US" baseline="0" dirty="0" smtClean="0"/>
              <a:t> i</a:t>
            </a:r>
            <a:r>
              <a:rPr lang="en-US" dirty="0" smtClean="0"/>
              <a:t>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Djibouti does not have sufficient data for the Countdown equity analysis. </a:t>
            </a:r>
            <a:r>
              <a:rPr lang="en-US" dirty="0" smtClean="0"/>
              <a:t> Conducting </a:t>
            </a:r>
            <a:r>
              <a:rPr lang="en-US" dirty="0" smtClean="0"/>
              <a:t>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Djibouti</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a:t>
            </a:r>
            <a:r>
              <a:rPr lang="en-US" sz="2400" dirty="0" smtClean="0"/>
              <a:t>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a:t>
            </a:r>
            <a:r>
              <a:rPr lang="en-US" sz="1200" baseline="0" dirty="0" smtClean="0"/>
              <a:t>monitoring.</a:t>
            </a:r>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2/25/2013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2/25/2013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2/25/2013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Djibouti</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Djibouti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51" t="650" r="3151" b="1701"/>
          <a:stretch/>
        </p:blipFill>
        <p:spPr bwMode="auto">
          <a:xfrm>
            <a:off x="0" y="0"/>
            <a:ext cx="45339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149" t="650" r="2352" b="1701"/>
          <a:stretch/>
        </p:blipFill>
        <p:spPr bwMode="auto">
          <a:xfrm>
            <a:off x="4533900" y="0"/>
            <a:ext cx="46101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5529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90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72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498" y="1891904"/>
            <a:ext cx="8738753" cy="3251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Unsafe abortion – </a:t>
            </a:r>
            <a:r>
              <a:rPr lang="en-US" sz="2400" dirty="0">
                <a:latin typeface="+mn-lt"/>
              </a:rPr>
              <a:t>9</a:t>
            </a:r>
            <a:r>
              <a:rPr lang="en-US" sz="2400" dirty="0" smtClean="0">
                <a:latin typeface="+mn-lt"/>
              </a:rPr>
              <a:t>%</a:t>
            </a:r>
          </a:p>
          <a:p>
            <a:r>
              <a:rPr lang="en-US" sz="2400" dirty="0" smtClean="0">
                <a:latin typeface="+mn-lt"/>
              </a:rPr>
              <a:t>Sepsis – 9%</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3451" y="1412184"/>
            <a:ext cx="6145894" cy="40343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39%</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12%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10%</a:t>
            </a:r>
          </a:p>
          <a:p>
            <a:pPr>
              <a:defRPr/>
            </a:pPr>
            <a:r>
              <a:rPr lang="en-US" sz="2400" dirty="0" smtClean="0">
                <a:latin typeface="+mn-lt"/>
                <a:cs typeface="Calibri" pitchFamily="34" charset="0"/>
              </a:rPr>
              <a:t>Injuries – 4%</a:t>
            </a:r>
          </a:p>
          <a:p>
            <a:pPr>
              <a:defRPr/>
            </a:pPr>
            <a:r>
              <a:rPr lang="en-US" sz="2400" dirty="0" smtClean="0">
                <a:latin typeface="+mn-lt"/>
                <a:cs typeface="Calibri" pitchFamily="34" charset="0"/>
              </a:rPr>
              <a:t>HIV/AIDS – 4%</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93571" y="1302850"/>
            <a:ext cx="6240804" cy="433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389" y="1086125"/>
            <a:ext cx="7681912" cy="5409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5516" y="300039"/>
            <a:ext cx="7424737" cy="57094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0043" y="1076308"/>
            <a:ext cx="6986588" cy="5391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8162" y="1197565"/>
            <a:ext cx="6610350" cy="5231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0987" y="1133458"/>
            <a:ext cx="7124700" cy="5157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34" y="1149670"/>
            <a:ext cx="7515225" cy="5341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3903" y="1236641"/>
            <a:ext cx="7098868" cy="5006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76699" y="1145879"/>
            <a:ext cx="7153275" cy="5207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6624" y="1089454"/>
            <a:ext cx="7558088" cy="50446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Djibouti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9017" y="1291287"/>
            <a:ext cx="7545695" cy="50571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9580" y="1041849"/>
            <a:ext cx="6767513" cy="561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86433" y="1067276"/>
            <a:ext cx="6681788" cy="5485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7870" y="1081778"/>
            <a:ext cx="6181180" cy="54277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105723"/>
            <a:ext cx="6496050" cy="54325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4876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PARTIAL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 </a:t>
            </a:r>
            <a:r>
              <a:rPr lang="en-US" sz="2400" dirty="0" smtClean="0"/>
              <a:t>- International Code of Marketing of Breastmilk Substitutes</a:t>
            </a:r>
          </a:p>
          <a:p>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PARTIAL </a:t>
            </a:r>
            <a:r>
              <a:rPr lang="en-US" sz="2400" dirty="0" smtClean="0"/>
              <a:t>- Pneumococcal vaccine</a:t>
            </a:r>
          </a:p>
          <a:p>
            <a:endParaRPr lang="en-US" sz="2000" dirty="0"/>
          </a:p>
        </p:txBody>
      </p:sp>
      <p:sp>
        <p:nvSpPr>
          <p:cNvPr id="2" name="TextBox 1"/>
          <p:cNvSpPr txBox="1"/>
          <p:nvPr/>
        </p:nvSpPr>
        <p:spPr>
          <a:xfrm>
            <a:off x="361950" y="62674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10.3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50% </a:t>
            </a:r>
            <a:r>
              <a:rPr lang="en-US" sz="2200" dirty="0" smtClean="0"/>
              <a:t>(2004)</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$289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14%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34%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$41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$108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2116682"/>
            <a:ext cx="3625850" cy="28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cs typeface="Calibri" pitchFamily="34" charset="0"/>
              </a:rPr>
              <a:t>          </a:t>
            </a:r>
            <a:r>
              <a:rPr lang="en-US" sz="2800" b="1" dirty="0" smtClean="0">
                <a:cs typeface="Calibri" pitchFamily="34" charset="0"/>
              </a:rPr>
              <a:t>Djibouti</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789" y="227758"/>
            <a:ext cx="4301070" cy="6547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Djibouti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12033</TotalTime>
  <Words>3187</Words>
  <Application>Microsoft Office PowerPoint</Application>
  <PresentationFormat>On-screen Show (4:3)</PresentationFormat>
  <Paragraphs>324</Paragraphs>
  <Slides>46</Slides>
  <Notes>45</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Djibouti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Valued Acer Customer</cp:lastModifiedBy>
  <cp:revision>676</cp:revision>
  <cp:lastPrinted>2012-06-12T19:26:24Z</cp:lastPrinted>
  <dcterms:created xsi:type="dcterms:W3CDTF">2008-01-10T17:37:13Z</dcterms:created>
  <dcterms:modified xsi:type="dcterms:W3CDTF">2013-02-25T07:25:36Z</dcterms:modified>
</cp:coreProperties>
</file>