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3684" autoAdjust="0"/>
  </p:normalViewPr>
  <p:slideViewPr>
    <p:cSldViewPr snapToGrid="0">
      <p:cViewPr>
        <p:scale>
          <a:sx n="28" d="100"/>
          <a:sy n="28" d="100"/>
        </p:scale>
        <p:origin x="-1572" y="-27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Equatorial Guinea,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a:t>
            </a:r>
            <a:r>
              <a:rPr lang="en-US" baseline="0" dirty="0" smtClean="0">
                <a:latin typeface="Arial" charset="0"/>
              </a:rPr>
              <a:t> c</a:t>
            </a:r>
            <a:r>
              <a:rPr lang="en-US" dirty="0" smtClean="0">
                <a:latin typeface="Arial" charset="0"/>
              </a:rPr>
              <a:t>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Equatorial Guinea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t> </a:t>
            </a:r>
            <a:r>
              <a:rPr lang="en-US" i="0" baseline="0" dirty="0" smtClean="0">
                <a:solidFill>
                  <a:srgbClr val="FF0000"/>
                </a:solidFill>
              </a:rPr>
              <a:t>In </a:t>
            </a:r>
            <a:r>
              <a:rPr lang="en-US" i="0" baseline="0" dirty="0" smtClean="0">
                <a:solidFill>
                  <a:srgbClr val="FF0000"/>
                </a:solidFill>
              </a:rPr>
              <a:t>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Equatorial Guinea’s official mortality statistics.)</a:t>
            </a:r>
          </a:p>
          <a:p>
            <a:r>
              <a:rPr lang="en-US" dirty="0" smtClean="0"/>
              <a:t>Other</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Equatorial Guinea has made progress in reducing both </a:t>
            </a:r>
            <a:r>
              <a:rPr lang="en-US" i="1" dirty="0" smtClean="0"/>
              <a:t>Under—five child  mortality </a:t>
            </a:r>
            <a:r>
              <a:rPr lang="en-US" i="1" baseline="0" dirty="0" smtClean="0"/>
              <a:t> </a:t>
            </a:r>
            <a:r>
              <a:rPr lang="en-US" i="0" baseline="0" dirty="0" smtClean="0"/>
              <a:t>a</a:t>
            </a:r>
            <a:r>
              <a:rPr lang="en-US" i="0" dirty="0" smtClean="0"/>
              <a:t>nd</a:t>
            </a:r>
            <a:r>
              <a:rPr lang="en-US" dirty="0" smtClean="0"/>
              <a:t> </a:t>
            </a:r>
            <a:r>
              <a:rPr lang="en-US" i="1" dirty="0" smtClean="0"/>
              <a:t>Maternal mortality, </a:t>
            </a:r>
            <a:r>
              <a:rPr lang="en-US" i="1" baseline="0" dirty="0" smtClean="0"/>
              <a:t> </a:t>
            </a:r>
            <a:r>
              <a:rPr lang="en-US" dirty="0" smtClean="0"/>
              <a:t>but further reduction is possible.  Newer UN</a:t>
            </a:r>
            <a:r>
              <a:rPr lang="en-US" baseline="0" dirty="0" smtClean="0"/>
              <a:t> estimates show an Under-five mortality rate of 118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Equatorial Guinea,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32% of child deaths occur in the neonatal period.  Most of these can be prevented.  Post-neonatal deaths can, also,</a:t>
            </a:r>
            <a:r>
              <a:rPr lang="en-US" baseline="0" dirty="0" smtClean="0"/>
              <a:t> mostly be prevented and come mainly from Malaria, Pneumonia, HIV/AIDS,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was available for family planning demand satisfied, 4 or more </a:t>
            </a:r>
            <a:r>
              <a:rPr lang="en-US" i="0" baseline="0" dirty="0" smtClean="0"/>
              <a:t>antenatal </a:t>
            </a:r>
            <a:r>
              <a:rPr lang="en-US" i="0" baseline="0" dirty="0" smtClean="0"/>
              <a:t>care visits, and postnatal care.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2000, large increases were</a:t>
            </a:r>
            <a:r>
              <a:rPr lang="en-US" baseline="0" dirty="0" smtClean="0"/>
              <a:t> made in percent of births attended by a S</a:t>
            </a:r>
            <a:r>
              <a:rPr lang="en-US" i="1" baseline="0" dirty="0" smtClean="0"/>
              <a:t>killed attendant.  </a:t>
            </a:r>
            <a:r>
              <a:rPr lang="en-US" i="1" baseline="0" dirty="0" smtClean="0"/>
              <a:t> </a:t>
            </a:r>
            <a:r>
              <a:rPr lang="en-US" i="0" baseline="0" dirty="0" smtClean="0"/>
              <a:t>It’s</a:t>
            </a:r>
            <a:r>
              <a:rPr lang="en-US" baseline="0" dirty="0" smtClean="0"/>
              <a:t> </a:t>
            </a:r>
            <a:r>
              <a:rPr lang="en-US" baseline="0" dirty="0" smtClean="0"/>
              <a:t>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only 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86% of pregnant women are attending Antenatal care with a skilled health provider at least once. </a:t>
            </a:r>
            <a:r>
              <a:rPr lang="en-US" baseline="0" dirty="0" smtClean="0"/>
              <a:t> As </a:t>
            </a:r>
            <a:r>
              <a:rPr lang="en-US" baseline="0" dirty="0" smtClean="0"/>
              <a:t>shown on the next slide, there is no data available on how many women are attending the necessary 4 visits. </a:t>
            </a:r>
            <a:r>
              <a:rPr lang="en-US" baseline="0" dirty="0" smtClean="0"/>
              <a:t> 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a lack of data for most of the other</a:t>
            </a:r>
            <a:r>
              <a:rPr lang="en-US" baseline="0" dirty="0" smtClean="0"/>
              <a:t> maternal health indicators being tracked by Countdown.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Equatorial Guinea’s </a:t>
            </a:r>
            <a:r>
              <a:rPr lang="en-US" i="1" dirty="0" smtClean="0"/>
              <a:t>Immunization</a:t>
            </a:r>
            <a:r>
              <a:rPr lang="en-US" dirty="0" smtClean="0"/>
              <a:t> coverage fell from the highs of the 1990’s and </a:t>
            </a:r>
            <a:r>
              <a:rPr lang="en-US" baseline="0" dirty="0" smtClean="0"/>
              <a:t>remained low throughout the next decade.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 of caregivers</a:t>
            </a:r>
            <a:r>
              <a:rPr lang="en-US" baseline="0" dirty="0" smtClean="0"/>
              <a:t> who sought treatment from an appropriate provider when their children had suspected pneumonia.  Data on those receiving antibiotics is also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2000, only 29% of</a:t>
            </a:r>
            <a:r>
              <a:rPr lang="en-US" dirty="0" smtClean="0"/>
              <a:t> children with diarrhoea were being treated with ORS.</a:t>
            </a:r>
            <a:r>
              <a:rPr lang="en-US" baseline="0" dirty="0" smtClean="0"/>
              <a:t>   36% were receiving oral rehydration therapy.</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Equatorial Guinea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Equatorial Guinea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ITN use among </a:t>
            </a:r>
            <a:r>
              <a:rPr lang="en-US" baseline="0" dirty="0" smtClean="0"/>
              <a:t>children &lt;5 was only 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a:t>
            </a:r>
            <a:r>
              <a:rPr lang="en-US" baseline="0" dirty="0" smtClean="0"/>
              <a:t> were very high in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24% in 2000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insufficient data to understand coverage and trends for access</a:t>
            </a:r>
            <a:r>
              <a:rPr lang="en-US" baseline="0" dirty="0" smtClean="0"/>
              <a:t> to </a:t>
            </a:r>
            <a:r>
              <a:rPr lang="en-US" i="1" baseline="0" dirty="0" smtClean="0"/>
              <a:t>Improved drinking </a:t>
            </a:r>
            <a:r>
              <a:rPr lang="en-US" i="1" baseline="0" dirty="0" smtClean="0"/>
              <a:t>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(Note: These graphs have errors and should</a:t>
            </a:r>
            <a:r>
              <a:rPr lang="en-US" i="1" baseline="0" dirty="0" smtClean="0"/>
              <a:t> be replaced with accurate graphs before presentation.  Use locally available data from national household survey or go to www.childinfo.org for the correct figures)</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Equatorial Guinea has fully adopted only one of the internationally recommended policies tracked by Countdown.  </a:t>
            </a:r>
            <a:r>
              <a:rPr lang="en-US" baseline="0" dirty="0" smtClean="0"/>
              <a:t>Adopting these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p>
          <a:p>
            <a:endParaRPr lang="en-US" baseline="0" dirty="0" smtClean="0"/>
          </a:p>
          <a:p>
            <a:r>
              <a:rPr lang="en-US" baseline="0" dirty="0" smtClean="0"/>
              <a:t>(No information was available on availability of EmOC services)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Equatorial Guinea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t>
            </a:r>
            <a:r>
              <a:rPr lang="en-US" dirty="0" smtClean="0"/>
              <a:t> Part 2 will describe</a:t>
            </a:r>
            <a:r>
              <a:rPr lang="en-US" baseline="0" dirty="0" smtClean="0"/>
              <a:t> the </a:t>
            </a:r>
            <a:r>
              <a:rPr lang="en-GB" i="0" baseline="0" dirty="0" smtClean="0"/>
              <a:t>Equatorial Guinea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Equatorial Guinea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Equatorial Guinea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343" t="835" r="2712" b="1782"/>
          <a:stretch/>
        </p:blipFill>
        <p:spPr bwMode="auto">
          <a:xfrm>
            <a:off x="0" y="0"/>
            <a:ext cx="45697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846" t="615" r="2376" b="1779"/>
          <a:stretch/>
        </p:blipFill>
        <p:spPr bwMode="auto">
          <a:xfrm>
            <a:off x="4569788" y="-27384"/>
            <a:ext cx="4574212" cy="6885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118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80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37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498" y="1915930"/>
            <a:ext cx="8743145" cy="3227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9317" y="1412184"/>
            <a:ext cx="6008128" cy="4034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32%</a:t>
            </a:r>
          </a:p>
          <a:p>
            <a:pPr lvl="0">
              <a:defRPr/>
            </a:pPr>
            <a:r>
              <a:rPr lang="en-US" sz="2400" dirty="0" smtClean="0">
                <a:solidFill>
                  <a:prstClr val="black"/>
                </a:solidFill>
                <a:latin typeface="Calibri"/>
                <a:cs typeface="Calibri" pitchFamily="34" charset="0"/>
              </a:rPr>
              <a:t>Malaria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21%</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10%</a:t>
            </a:r>
            <a:endParaRPr lang="en-US" sz="2400" dirty="0" smtClean="0">
              <a:latin typeface="+mn-lt"/>
              <a:cs typeface="Calibri" pitchFamily="34" charset="0"/>
            </a:endParaRPr>
          </a:p>
          <a:p>
            <a:pPr>
              <a:defRPr/>
            </a:pPr>
            <a:r>
              <a:rPr lang="en-US" sz="2400" dirty="0" smtClean="0">
                <a:latin typeface="+mn-lt"/>
                <a:cs typeface="Calibri" pitchFamily="34" charset="0"/>
              </a:rPr>
              <a:t>HIV/AIDS – 8%</a:t>
            </a:r>
          </a:p>
          <a:p>
            <a:pPr>
              <a:defRPr/>
            </a:pPr>
            <a:r>
              <a:rPr lang="en-US" sz="2400" dirty="0">
                <a:solidFill>
                  <a:prstClr val="black"/>
                </a:solidFill>
                <a:latin typeface="Calibri"/>
                <a:cs typeface="Calibri" pitchFamily="34" charset="0"/>
              </a:rPr>
              <a:t>Diarrhoea – 6</a:t>
            </a:r>
            <a:r>
              <a:rPr lang="en-US" sz="2400" dirty="0" smtClean="0">
                <a:solidFill>
                  <a:prstClr val="black"/>
                </a:solidFill>
                <a:latin typeface="Calibri"/>
                <a:cs typeface="Calibri" pitchFamily="34" charset="0"/>
              </a:rPr>
              <a:t>%</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2800" y="1300468"/>
            <a:ext cx="6203149" cy="4301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2449" y="1069673"/>
            <a:ext cx="7581901" cy="5331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5516" y="327061"/>
            <a:ext cx="7124700" cy="5682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3131" y="1148446"/>
            <a:ext cx="6960412" cy="5364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9093" y="1038208"/>
            <a:ext cx="6948488" cy="55048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1474" y="1070482"/>
            <a:ext cx="6943725" cy="5196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034" y="1160138"/>
            <a:ext cx="7405688" cy="535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1943" y="1109544"/>
            <a:ext cx="7062788" cy="5010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4324" y="1057275"/>
            <a:ext cx="7058025" cy="513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3343" y="1102662"/>
            <a:ext cx="7501369" cy="5033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Equatorial Guinea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3843" y="1137128"/>
            <a:ext cx="7138988" cy="4934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91012" y="1000108"/>
            <a:ext cx="6724650" cy="5576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9189" y="1144957"/>
            <a:ext cx="6693711" cy="5478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1731" y="1000108"/>
            <a:ext cx="6503211" cy="5667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64843" y="1000108"/>
            <a:ext cx="6376988" cy="5590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a:solidFill>
                  <a:srgbClr val="800000"/>
                </a:solidFill>
              </a:rPr>
              <a:t>PARTIAL</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8</a:t>
            </a:r>
            <a:r>
              <a:rPr lang="en-US" sz="2200" b="1" dirty="0" smtClean="0">
                <a:solidFill>
                  <a:srgbClr val="800000"/>
                </a:solidFill>
              </a:rPr>
              <a:t>.3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a:t>(% 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$16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22%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$37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$85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733550"/>
            <a:ext cx="3625850"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Equatorial </a:t>
            </a:r>
            <a:r>
              <a:rPr lang="en-US" sz="2800" b="1" dirty="0" smtClean="0">
                <a:cs typeface="Calibri" pitchFamily="34" charset="0"/>
              </a:rPr>
              <a:t>Guinea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5"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Equatorial Guinea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12073</TotalTime>
  <Words>3276</Words>
  <Application>Microsoft Office PowerPoint</Application>
  <PresentationFormat>On-screen Show (4:3)</PresentationFormat>
  <Paragraphs>329</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Equatorial Guinea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678</cp:revision>
  <cp:lastPrinted>2012-06-12T19:26:24Z</cp:lastPrinted>
  <dcterms:created xsi:type="dcterms:W3CDTF">2008-01-10T17:37:13Z</dcterms:created>
  <dcterms:modified xsi:type="dcterms:W3CDTF">2013-02-25T09:10:49Z</dcterms:modified>
</cp:coreProperties>
</file>