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6.xml" ContentType="application/vnd.openxmlformats-officedocument.theme+xml"/>
  <Override PartName="/ppt/diagrams/colors4.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diagrams/drawing3.xml" ContentType="application/vnd.ms-office.drawingml.diagramDrawing+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notesSlides/notesSlide39.xml" ContentType="application/vnd.openxmlformats-officedocument.presentationml.notesSlid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layout2.xml" ContentType="application/vnd.openxmlformats-officedocument.drawingml.diagramLayout+xml"/>
  <Override PartName="/ppt/slideLayouts/slideLayout99.xml" ContentType="application/vnd.openxmlformats-officedocument.presentationml.slideLayout+xml"/>
  <Override PartName="/ppt/diagrams/data3.xml" ContentType="application/vnd.openxmlformats-officedocument.drawingml.diagramData+xml"/>
  <Override PartName="/ppt/handoutMasters/handoutMaster1.xml" ContentType="application/vnd.openxmlformats-officedocument.presentationml.handoutMaster+xml"/>
  <Override PartName="/ppt/slideLayouts/slideLayout59.xml" ContentType="application/vnd.openxmlformats-officedocument.presentationml.slideLayout+xml"/>
  <Override PartName="/ppt/slideLayouts/slideLayout88.xml" ContentType="application/vnd.openxmlformats-officedocument.presentationml.slideLayout+xml"/>
  <Override PartName="/ppt/notesSlides/notesSlide4.xml" ContentType="application/vnd.openxmlformats-officedocument.presentationml.notesSlide+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slideLayouts/slideLayout8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slideLayouts/slideLayout89.xml" ContentType="application/vnd.openxmlformats-officedocument.presentationml.slideLayout+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diagrams/layout4.xml" ContentType="application/vnd.openxmlformats-officedocument.drawingml.diagramLayout+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diagrams/quickStyle2.xml" ContentType="application/vnd.openxmlformats-officedocument.drawingml.diagramStyle+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notesSlides/notesSlide45.xml" ContentType="application/vnd.openxmlformats-officedocument.presentationml.notesSlide+xml"/>
  <Override PartName="/ppt/slides/slide32.xml" ContentType="application/vnd.openxmlformats-officedocument.presentationml.slide+xml"/>
  <Override PartName="/ppt/slideLayouts/slideLayout42.xml" ContentType="application/vnd.openxmlformats-officedocument.presentationml.slideLayout+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42" r:id="rId1"/>
    <p:sldMasterId id="2147484563" r:id="rId2"/>
    <p:sldMasterId id="2147484593" r:id="rId3"/>
    <p:sldMasterId id="2147484623" r:id="rId4"/>
  </p:sldMasterIdLst>
  <p:notesMasterIdLst>
    <p:notesMasterId r:id="rId51"/>
  </p:notesMasterIdLst>
  <p:handoutMasterIdLst>
    <p:handoutMasterId r:id="rId52"/>
  </p:handoutMasterIdLst>
  <p:sldIdLst>
    <p:sldId id="349" r:id="rId5"/>
    <p:sldId id="451" r:id="rId6"/>
    <p:sldId id="519" r:id="rId7"/>
    <p:sldId id="431" r:id="rId8"/>
    <p:sldId id="435" r:id="rId9"/>
    <p:sldId id="496" r:id="rId10"/>
    <p:sldId id="464" r:id="rId11"/>
    <p:sldId id="521" r:id="rId12"/>
    <p:sldId id="513" r:id="rId13"/>
    <p:sldId id="523" r:id="rId14"/>
    <p:sldId id="517" r:id="rId15"/>
    <p:sldId id="444" r:id="rId16"/>
    <p:sldId id="522" r:id="rId17"/>
    <p:sldId id="390" r:id="rId18"/>
    <p:sldId id="412" r:id="rId19"/>
    <p:sldId id="518" r:id="rId20"/>
    <p:sldId id="500" r:id="rId21"/>
    <p:sldId id="413" r:id="rId22"/>
    <p:sldId id="533" r:id="rId23"/>
    <p:sldId id="417" r:id="rId24"/>
    <p:sldId id="478" r:id="rId25"/>
    <p:sldId id="414" r:id="rId26"/>
    <p:sldId id="480" r:id="rId27"/>
    <p:sldId id="481" r:id="rId28"/>
    <p:sldId id="482" r:id="rId29"/>
    <p:sldId id="484" r:id="rId30"/>
    <p:sldId id="483" r:id="rId31"/>
    <p:sldId id="485" r:id="rId32"/>
    <p:sldId id="489" r:id="rId33"/>
    <p:sldId id="418" r:id="rId34"/>
    <p:sldId id="488" r:id="rId35"/>
    <p:sldId id="487" r:id="rId36"/>
    <p:sldId id="490" r:id="rId37"/>
    <p:sldId id="491" r:id="rId38"/>
    <p:sldId id="492" r:id="rId39"/>
    <p:sldId id="493" r:id="rId40"/>
    <p:sldId id="416" r:id="rId41"/>
    <p:sldId id="436" r:id="rId42"/>
    <p:sldId id="527" r:id="rId43"/>
    <p:sldId id="528" r:id="rId44"/>
    <p:sldId id="530" r:id="rId45"/>
    <p:sldId id="529" r:id="rId46"/>
    <p:sldId id="531" r:id="rId47"/>
    <p:sldId id="525" r:id="rId48"/>
    <p:sldId id="524" r:id="rId49"/>
    <p:sldId id="511" r:id="rId50"/>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lued Acer Customer" initials="VAC" lastIdx="5" clrIdx="0"/>
  <p:cmAuthor id="1" name="Adam Deixel" initials="ALD" lastIdx="5" clrIdx="1"/>
  <p:cmAuthor id="2" name="mkinney" initials="MK" lastIdx="5"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90033"/>
    <a:srgbClr val="800000"/>
    <a:srgbClr val="FFFF00"/>
    <a:srgbClr val="4F81BD"/>
    <a:srgbClr val="B92925"/>
    <a:srgbClr val="FF0000"/>
    <a:srgbClr val="FFFFFF"/>
    <a:srgbClr val="008000"/>
    <a:srgbClr val="C2E1FE"/>
    <a:srgbClr val="C3E1F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294" autoAdjust="0"/>
    <p:restoredTop sz="78318" autoAdjust="0"/>
  </p:normalViewPr>
  <p:slideViewPr>
    <p:cSldViewPr snapToGrid="0">
      <p:cViewPr>
        <p:scale>
          <a:sx n="73" d="100"/>
          <a:sy n="73" d="100"/>
        </p:scale>
        <p:origin x="-282" y="408"/>
      </p:cViewPr>
      <p:guideLst>
        <p:guide orient="horz" pos="2160"/>
        <p:guide pos="2880"/>
      </p:guideLst>
    </p:cSldViewPr>
  </p:slideViewPr>
  <p:outlineViewPr>
    <p:cViewPr>
      <p:scale>
        <a:sx n="33" d="100"/>
        <a:sy n="33" d="100"/>
      </p:scale>
      <p:origin x="246" y="44994"/>
    </p:cViewPr>
  </p:outlineViewPr>
  <p:notesTextViewPr>
    <p:cViewPr>
      <p:scale>
        <a:sx n="75" d="100"/>
        <a:sy n="75" d="100"/>
      </p:scale>
      <p:origin x="0" y="0"/>
    </p:cViewPr>
  </p:notesTextViewPr>
  <p:sorterViewPr>
    <p:cViewPr>
      <p:scale>
        <a:sx n="90" d="100"/>
        <a:sy n="90" d="100"/>
      </p:scale>
      <p:origin x="0" y="8568"/>
    </p:cViewPr>
  </p:sorterViewPr>
  <p:notesViewPr>
    <p:cSldViewPr snapToGrid="0">
      <p:cViewPr varScale="1">
        <p:scale>
          <a:sx n="44" d="100"/>
          <a:sy n="44" d="100"/>
        </p:scale>
        <p:origin x="-2030" y="-82"/>
      </p:cViewPr>
      <p:guideLst>
        <p:guide orient="horz" pos="2928"/>
        <p:guide pos="2208"/>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0DB55C-95F2-454D-9305-AB9E93BD15DD}" type="doc">
      <dgm:prSet loTypeId="urn:microsoft.com/office/officeart/2005/8/layout/arrow2" loCatId="process" qsTypeId="urn:microsoft.com/office/officeart/2005/8/quickstyle/simple1" qsCatId="simple" csTypeId="urn:microsoft.com/office/officeart/2005/8/colors/accent1_2" csCatId="accent1" phldr="1"/>
      <dgm:spPr/>
    </dgm:pt>
    <dgm:pt modelId="{72628D34-2779-45D0-8D0E-6383248B0E25}">
      <dgm:prSet phldrT="[Text]" custT="1"/>
      <dgm:spPr/>
      <dgm:t>
        <a:bodyPr/>
        <a:lstStyle/>
        <a:p>
          <a:r>
            <a:rPr lang="en-US" sz="2400" dirty="0" smtClean="0"/>
            <a:t>Country profiles</a:t>
          </a:r>
          <a:endParaRPr lang="en-US" sz="2400" dirty="0"/>
        </a:p>
      </dgm:t>
    </dgm:pt>
    <dgm:pt modelId="{B653D03A-8D1C-435C-BABD-2061787C372F}" type="parTrans" cxnId="{3A26DAE9-190E-4CB9-833F-966024F6F24D}">
      <dgm:prSet/>
      <dgm:spPr/>
      <dgm:t>
        <a:bodyPr/>
        <a:lstStyle/>
        <a:p>
          <a:endParaRPr lang="en-US"/>
        </a:p>
      </dgm:t>
    </dgm:pt>
    <dgm:pt modelId="{35846A1C-730F-4D8B-A42D-8906A3DDAE98}" type="sibTrans" cxnId="{3A26DAE9-190E-4CB9-833F-966024F6F24D}">
      <dgm:prSet/>
      <dgm:spPr/>
      <dgm:t>
        <a:bodyPr/>
        <a:lstStyle/>
        <a:p>
          <a:endParaRPr lang="en-US"/>
        </a:p>
      </dgm:t>
    </dgm:pt>
    <dgm:pt modelId="{E8A984F7-3545-4B8A-BB92-EFC92500BC08}">
      <dgm:prSet phldrT="[Text]" custT="1"/>
      <dgm:spPr/>
      <dgm:t>
        <a:bodyPr/>
        <a:lstStyle/>
        <a:p>
          <a:r>
            <a:rPr lang="en-US" sz="2400" dirty="0" smtClean="0"/>
            <a:t>Analysis </a:t>
          </a:r>
          <a:br>
            <a:rPr lang="en-US" sz="2400" dirty="0" smtClean="0"/>
          </a:br>
          <a:r>
            <a:rPr lang="en-US" sz="2400" dirty="0" smtClean="0"/>
            <a:t>&amp; events</a:t>
          </a:r>
          <a:endParaRPr lang="en-US" sz="2400" dirty="0"/>
        </a:p>
      </dgm:t>
    </dgm:pt>
    <dgm:pt modelId="{A2366C89-857A-4BC5-ACB8-E0EF215D47C6}" type="parTrans" cxnId="{1E570665-54F2-4875-B781-10ED63F33185}">
      <dgm:prSet/>
      <dgm:spPr/>
      <dgm:t>
        <a:bodyPr/>
        <a:lstStyle/>
        <a:p>
          <a:endParaRPr lang="en-US"/>
        </a:p>
      </dgm:t>
    </dgm:pt>
    <dgm:pt modelId="{95D69541-100F-4836-8547-637977A50490}" type="sibTrans" cxnId="{1E570665-54F2-4875-B781-10ED63F33185}">
      <dgm:prSet/>
      <dgm:spPr/>
      <dgm:t>
        <a:bodyPr/>
        <a:lstStyle/>
        <a:p>
          <a:endParaRPr lang="en-US"/>
        </a:p>
      </dgm:t>
    </dgm:pt>
    <dgm:pt modelId="{C6E7AF11-45E8-4960-8D5C-4E7CBCD2D9F1}">
      <dgm:prSet phldrT="[Text]" custT="1"/>
      <dgm:spPr/>
      <dgm:t>
        <a:bodyPr/>
        <a:lstStyle/>
        <a:p>
          <a:r>
            <a:rPr lang="en-US" sz="2400" dirty="0" smtClean="0"/>
            <a:t>Evidence-based planning, budgeting &amp; programs</a:t>
          </a:r>
          <a:endParaRPr lang="en-US" sz="2400" dirty="0"/>
        </a:p>
      </dgm:t>
    </dgm:pt>
    <dgm:pt modelId="{5F97330D-941D-4E76-B33C-5716482386E2}" type="parTrans" cxnId="{D6F4D69E-7BCD-4EC3-85E8-F4DE35A50B0C}">
      <dgm:prSet/>
      <dgm:spPr/>
      <dgm:t>
        <a:bodyPr/>
        <a:lstStyle/>
        <a:p>
          <a:endParaRPr lang="en-US"/>
        </a:p>
      </dgm:t>
    </dgm:pt>
    <dgm:pt modelId="{61FC0059-AB14-4348-9426-90BF885FCC8A}" type="sibTrans" cxnId="{D6F4D69E-7BCD-4EC3-85E8-F4DE35A50B0C}">
      <dgm:prSet/>
      <dgm:spPr/>
      <dgm:t>
        <a:bodyPr/>
        <a:lstStyle/>
        <a:p>
          <a:endParaRPr lang="en-US"/>
        </a:p>
      </dgm:t>
    </dgm:pt>
    <dgm:pt modelId="{37098DA4-DBEB-4362-A1A2-6054573DF8CA}" type="pres">
      <dgm:prSet presAssocID="{EB0DB55C-95F2-454D-9305-AB9E93BD15DD}" presName="arrowDiagram" presStyleCnt="0">
        <dgm:presLayoutVars>
          <dgm:chMax val="5"/>
          <dgm:dir/>
          <dgm:resizeHandles val="exact"/>
        </dgm:presLayoutVars>
      </dgm:prSet>
      <dgm:spPr/>
    </dgm:pt>
    <dgm:pt modelId="{856A65BA-E968-4846-90C0-1FAB4335E5A1}" type="pres">
      <dgm:prSet presAssocID="{EB0DB55C-95F2-454D-9305-AB9E93BD15DD}" presName="arrow" presStyleLbl="bgShp" presStyleIdx="0" presStyleCnt="1"/>
      <dgm:spPr>
        <a:solidFill>
          <a:srgbClr val="800000"/>
        </a:solidFill>
        <a:ln>
          <a:solidFill>
            <a:srgbClr val="990033"/>
          </a:solidFill>
        </a:ln>
      </dgm:spPr>
    </dgm:pt>
    <dgm:pt modelId="{F4D93D77-7D13-4AC3-A8B8-748D0C270300}" type="pres">
      <dgm:prSet presAssocID="{EB0DB55C-95F2-454D-9305-AB9E93BD15DD}" presName="arrowDiagram3" presStyleCnt="0"/>
      <dgm:spPr/>
    </dgm:pt>
    <dgm:pt modelId="{8FB1DDA2-FA8D-46B6-8720-0BE55CAF4124}" type="pres">
      <dgm:prSet presAssocID="{72628D34-2779-45D0-8D0E-6383248B0E25}" presName="bullet3a" presStyleLbl="node1" presStyleIdx="0" presStyleCnt="3"/>
      <dgm:spPr>
        <a:solidFill>
          <a:schemeClr val="accent5">
            <a:lumMod val="50000"/>
          </a:schemeClr>
        </a:solidFill>
      </dgm:spPr>
    </dgm:pt>
    <dgm:pt modelId="{D01BF024-EA41-4536-B15B-4A443BF5EC65}" type="pres">
      <dgm:prSet presAssocID="{72628D34-2779-45D0-8D0E-6383248B0E25}" presName="textBox3a" presStyleLbl="revTx" presStyleIdx="0" presStyleCnt="3" custScaleY="66782" custLinFactNeighborX="-5008" custLinFactNeighborY="16374">
        <dgm:presLayoutVars>
          <dgm:bulletEnabled val="1"/>
        </dgm:presLayoutVars>
      </dgm:prSet>
      <dgm:spPr/>
      <dgm:t>
        <a:bodyPr/>
        <a:lstStyle/>
        <a:p>
          <a:endParaRPr lang="en-US"/>
        </a:p>
      </dgm:t>
    </dgm:pt>
    <dgm:pt modelId="{4CAEB872-C42A-4105-A434-59540F30FD16}" type="pres">
      <dgm:prSet presAssocID="{E8A984F7-3545-4B8A-BB92-EFC92500BC08}" presName="bullet3b" presStyleLbl="node1" presStyleIdx="1" presStyleCnt="3"/>
      <dgm:spPr>
        <a:solidFill>
          <a:schemeClr val="accent5">
            <a:lumMod val="50000"/>
          </a:schemeClr>
        </a:solidFill>
      </dgm:spPr>
    </dgm:pt>
    <dgm:pt modelId="{782A5F9C-A9C9-48D9-A0E6-12FCCDC674E2}" type="pres">
      <dgm:prSet presAssocID="{E8A984F7-3545-4B8A-BB92-EFC92500BC08}" presName="textBox3b" presStyleLbl="revTx" presStyleIdx="1" presStyleCnt="3" custScaleX="116667" custScaleY="75000" custLinFactNeighborX="-4168" custLinFactNeighborY="12375">
        <dgm:presLayoutVars>
          <dgm:bulletEnabled val="1"/>
        </dgm:presLayoutVars>
      </dgm:prSet>
      <dgm:spPr/>
      <dgm:t>
        <a:bodyPr/>
        <a:lstStyle/>
        <a:p>
          <a:endParaRPr lang="en-US"/>
        </a:p>
      </dgm:t>
    </dgm:pt>
    <dgm:pt modelId="{5A29896A-97B1-4347-956F-F75F9921F932}" type="pres">
      <dgm:prSet presAssocID="{C6E7AF11-45E8-4960-8D5C-4E7CBCD2D9F1}" presName="bullet3c" presStyleLbl="node1" presStyleIdx="2" presStyleCnt="3"/>
      <dgm:spPr>
        <a:solidFill>
          <a:schemeClr val="accent5">
            <a:lumMod val="50000"/>
          </a:schemeClr>
        </a:solidFill>
      </dgm:spPr>
    </dgm:pt>
    <dgm:pt modelId="{B347EA64-5EA7-4692-919A-4FE3623F63E5}" type="pres">
      <dgm:prSet presAssocID="{C6E7AF11-45E8-4960-8D5C-4E7CBCD2D9F1}" presName="textBox3c" presStyleLbl="revTx" presStyleIdx="2" presStyleCnt="3" custScaleX="154167" custScaleY="69209" custLinFactNeighborX="2774" custLinFactNeighborY="12612">
        <dgm:presLayoutVars>
          <dgm:bulletEnabled val="1"/>
        </dgm:presLayoutVars>
      </dgm:prSet>
      <dgm:spPr/>
      <dgm:t>
        <a:bodyPr/>
        <a:lstStyle/>
        <a:p>
          <a:endParaRPr lang="en-US"/>
        </a:p>
      </dgm:t>
    </dgm:pt>
  </dgm:ptLst>
  <dgm:cxnLst>
    <dgm:cxn modelId="{B5F52B60-2894-4FC3-866E-DE6A3692A458}" type="presOf" srcId="{72628D34-2779-45D0-8D0E-6383248B0E25}" destId="{D01BF024-EA41-4536-B15B-4A443BF5EC65}" srcOrd="0" destOrd="0" presId="urn:microsoft.com/office/officeart/2005/8/layout/arrow2"/>
    <dgm:cxn modelId="{44C81A82-CDDE-4A21-9677-5B4749356105}" type="presOf" srcId="{EB0DB55C-95F2-454D-9305-AB9E93BD15DD}" destId="{37098DA4-DBEB-4362-A1A2-6054573DF8CA}" srcOrd="0" destOrd="0" presId="urn:microsoft.com/office/officeart/2005/8/layout/arrow2"/>
    <dgm:cxn modelId="{1E570665-54F2-4875-B781-10ED63F33185}" srcId="{EB0DB55C-95F2-454D-9305-AB9E93BD15DD}" destId="{E8A984F7-3545-4B8A-BB92-EFC92500BC08}" srcOrd="1" destOrd="0" parTransId="{A2366C89-857A-4BC5-ACB8-E0EF215D47C6}" sibTransId="{95D69541-100F-4836-8547-637977A50490}"/>
    <dgm:cxn modelId="{D6F4D69E-7BCD-4EC3-85E8-F4DE35A50B0C}" srcId="{EB0DB55C-95F2-454D-9305-AB9E93BD15DD}" destId="{C6E7AF11-45E8-4960-8D5C-4E7CBCD2D9F1}" srcOrd="2" destOrd="0" parTransId="{5F97330D-941D-4E76-B33C-5716482386E2}" sibTransId="{61FC0059-AB14-4348-9426-90BF885FCC8A}"/>
    <dgm:cxn modelId="{3A26DAE9-190E-4CB9-833F-966024F6F24D}" srcId="{EB0DB55C-95F2-454D-9305-AB9E93BD15DD}" destId="{72628D34-2779-45D0-8D0E-6383248B0E25}" srcOrd="0" destOrd="0" parTransId="{B653D03A-8D1C-435C-BABD-2061787C372F}" sibTransId="{35846A1C-730F-4D8B-A42D-8906A3DDAE98}"/>
    <dgm:cxn modelId="{CA43E9D1-7926-4BC9-A6BB-3D57AD59ECC1}" type="presOf" srcId="{C6E7AF11-45E8-4960-8D5C-4E7CBCD2D9F1}" destId="{B347EA64-5EA7-4692-919A-4FE3623F63E5}" srcOrd="0" destOrd="0" presId="urn:microsoft.com/office/officeart/2005/8/layout/arrow2"/>
    <dgm:cxn modelId="{75B8E49C-4DF6-4635-BF09-58B1EDED8E64}" type="presOf" srcId="{E8A984F7-3545-4B8A-BB92-EFC92500BC08}" destId="{782A5F9C-A9C9-48D9-A0E6-12FCCDC674E2}" srcOrd="0" destOrd="0" presId="urn:microsoft.com/office/officeart/2005/8/layout/arrow2"/>
    <dgm:cxn modelId="{DFF531BD-49A8-4615-8E8E-BAE22D2F75F6}" type="presParOf" srcId="{37098DA4-DBEB-4362-A1A2-6054573DF8CA}" destId="{856A65BA-E968-4846-90C0-1FAB4335E5A1}" srcOrd="0" destOrd="0" presId="urn:microsoft.com/office/officeart/2005/8/layout/arrow2"/>
    <dgm:cxn modelId="{1AE12608-816F-470C-ACC2-4DD6592226C1}" type="presParOf" srcId="{37098DA4-DBEB-4362-A1A2-6054573DF8CA}" destId="{F4D93D77-7D13-4AC3-A8B8-748D0C270300}" srcOrd="1" destOrd="0" presId="urn:microsoft.com/office/officeart/2005/8/layout/arrow2"/>
    <dgm:cxn modelId="{970BFC96-6913-4910-93A7-5BA4D03FF90B}" type="presParOf" srcId="{F4D93D77-7D13-4AC3-A8B8-748D0C270300}" destId="{8FB1DDA2-FA8D-46B6-8720-0BE55CAF4124}" srcOrd="0" destOrd="0" presId="urn:microsoft.com/office/officeart/2005/8/layout/arrow2"/>
    <dgm:cxn modelId="{4FBAF598-E640-404D-8FC9-85F8FF32AB38}" type="presParOf" srcId="{F4D93D77-7D13-4AC3-A8B8-748D0C270300}" destId="{D01BF024-EA41-4536-B15B-4A443BF5EC65}" srcOrd="1" destOrd="0" presId="urn:microsoft.com/office/officeart/2005/8/layout/arrow2"/>
    <dgm:cxn modelId="{1F684FEF-2733-46EF-B803-D7B536A7DEAC}" type="presParOf" srcId="{F4D93D77-7D13-4AC3-A8B8-748D0C270300}" destId="{4CAEB872-C42A-4105-A434-59540F30FD16}" srcOrd="2" destOrd="0" presId="urn:microsoft.com/office/officeart/2005/8/layout/arrow2"/>
    <dgm:cxn modelId="{58A546DB-FC0A-4BED-8C9C-119ACFB77775}" type="presParOf" srcId="{F4D93D77-7D13-4AC3-A8B8-748D0C270300}" destId="{782A5F9C-A9C9-48D9-A0E6-12FCCDC674E2}" srcOrd="3" destOrd="0" presId="urn:microsoft.com/office/officeart/2005/8/layout/arrow2"/>
    <dgm:cxn modelId="{63CBEE71-EB7B-4A62-90BE-FA404515FC77}" type="presParOf" srcId="{F4D93D77-7D13-4AC3-A8B8-748D0C270300}" destId="{5A29896A-97B1-4347-956F-F75F9921F932}" srcOrd="4" destOrd="0" presId="urn:microsoft.com/office/officeart/2005/8/layout/arrow2"/>
    <dgm:cxn modelId="{9D642C1F-1CDE-4998-8679-D1372CAED1FB}" type="presParOf" srcId="{F4D93D77-7D13-4AC3-A8B8-748D0C270300}" destId="{B347EA64-5EA7-4692-919A-4FE3623F63E5}" srcOrd="5" destOrd="0" presId="urn:microsoft.com/office/officeart/2005/8/layout/arrow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E80CEF-5883-464F-B9E6-AE2398A2F7C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6578D4EC-A3C3-4462-9707-D93770A2C405}">
      <dgm:prSet phldrT="[Text]" custT="1"/>
      <dgm:spPr>
        <a:solidFill>
          <a:schemeClr val="accent5">
            <a:lumMod val="50000"/>
          </a:schemeClr>
        </a:solidFill>
      </dgm:spPr>
      <dgm:t>
        <a:bodyPr/>
        <a:lstStyle/>
        <a:p>
          <a:r>
            <a:rPr lang="en-US" sz="2400" dirty="0" smtClean="0"/>
            <a:t>Data used for action</a:t>
          </a:r>
          <a:endParaRPr lang="en-US" sz="2400" dirty="0"/>
        </a:p>
      </dgm:t>
    </dgm:pt>
    <dgm:pt modelId="{E5521254-7693-4ED3-AFDE-171DA18CBDBC}" type="parTrans" cxnId="{91FB422E-C69B-4A58-9F3D-5012EE852B78}">
      <dgm:prSet/>
      <dgm:spPr/>
      <dgm:t>
        <a:bodyPr/>
        <a:lstStyle/>
        <a:p>
          <a:endParaRPr lang="en-US"/>
        </a:p>
      </dgm:t>
    </dgm:pt>
    <dgm:pt modelId="{ECB23DF5-4C69-4723-B7A2-B83A89E13E88}" type="sibTrans" cxnId="{91FB422E-C69B-4A58-9F3D-5012EE852B78}">
      <dgm:prSet/>
      <dgm:spPr/>
      <dgm:t>
        <a:bodyPr/>
        <a:lstStyle/>
        <a:p>
          <a:endParaRPr lang="en-US"/>
        </a:p>
      </dgm:t>
    </dgm:pt>
    <dgm:pt modelId="{F9359F32-4803-4AE5-A315-EE402598BBC7}">
      <dgm:prSet phldrT="[Text]" custT="1"/>
      <dgm:spPr>
        <a:solidFill>
          <a:schemeClr val="accent1">
            <a:lumMod val="40000"/>
            <a:lumOff val="60000"/>
            <a:alpha val="90000"/>
          </a:schemeClr>
        </a:solidFill>
      </dgm:spPr>
      <dgm:t>
        <a:bodyPr/>
        <a:lstStyle/>
        <a:p>
          <a:r>
            <a:rPr lang="en-US" sz="2200" dirty="0" smtClean="0"/>
            <a:t>Promote use of evidence and national or subnational data in decision making</a:t>
          </a:r>
          <a:endParaRPr lang="en-US" sz="1800" dirty="0"/>
        </a:p>
      </dgm:t>
    </dgm:pt>
    <dgm:pt modelId="{0B9E4633-1481-4695-8AC0-33E38EBDF267}" type="parTrans" cxnId="{329995B3-4988-4B56-8100-5D820A058763}">
      <dgm:prSet/>
      <dgm:spPr/>
      <dgm:t>
        <a:bodyPr/>
        <a:lstStyle/>
        <a:p>
          <a:endParaRPr lang="en-US"/>
        </a:p>
      </dgm:t>
    </dgm:pt>
    <dgm:pt modelId="{CC03C0FA-740F-43DD-8140-AB5A7DE946D2}" type="sibTrans" cxnId="{329995B3-4988-4B56-8100-5D820A058763}">
      <dgm:prSet/>
      <dgm:spPr/>
      <dgm:t>
        <a:bodyPr/>
        <a:lstStyle/>
        <a:p>
          <a:endParaRPr lang="en-US"/>
        </a:p>
      </dgm:t>
    </dgm:pt>
    <dgm:pt modelId="{41AE269C-3FB5-4BD5-94AA-32359BBD332D}">
      <dgm:prSet phldrT="[Text]" custT="1"/>
      <dgm:spPr>
        <a:solidFill>
          <a:srgbClr val="800000"/>
        </a:solidFill>
      </dgm:spPr>
      <dgm:t>
        <a:bodyPr/>
        <a:lstStyle/>
        <a:p>
          <a:r>
            <a:rPr lang="en-US" sz="2400" dirty="0" smtClean="0"/>
            <a:t>Resources maximised</a:t>
          </a:r>
          <a:endParaRPr lang="en-US" sz="2400" dirty="0"/>
        </a:p>
      </dgm:t>
    </dgm:pt>
    <dgm:pt modelId="{383E9044-DF07-4F5F-8949-5F1C3509E6B3}" type="parTrans" cxnId="{13D274D6-BD6E-47BC-8862-7684695105BE}">
      <dgm:prSet/>
      <dgm:spPr/>
      <dgm:t>
        <a:bodyPr/>
        <a:lstStyle/>
        <a:p>
          <a:endParaRPr lang="en-US"/>
        </a:p>
      </dgm:t>
    </dgm:pt>
    <dgm:pt modelId="{9E6D8BD8-AC98-4CCD-AA88-0F16B40A75B0}" type="sibTrans" cxnId="{13D274D6-BD6E-47BC-8862-7684695105BE}">
      <dgm:prSet/>
      <dgm:spPr/>
      <dgm:t>
        <a:bodyPr/>
        <a:lstStyle/>
        <a:p>
          <a:endParaRPr lang="en-US"/>
        </a:p>
      </dgm:t>
    </dgm:pt>
    <dgm:pt modelId="{56A3AF78-EEDB-4AFF-B83D-03D853990410}">
      <dgm:prSet phldrT="[Text]" custT="1"/>
      <dgm:spPr>
        <a:solidFill>
          <a:schemeClr val="accent1">
            <a:lumMod val="40000"/>
            <a:lumOff val="60000"/>
            <a:alpha val="90000"/>
          </a:schemeClr>
        </a:solidFill>
      </dgm:spPr>
      <dgm:t>
        <a:bodyPr/>
        <a:lstStyle/>
        <a:p>
          <a:r>
            <a:rPr lang="en-US" sz="2200" dirty="0" smtClean="0"/>
            <a:t>Assess current domestic &amp; external resources for RMNCH</a:t>
          </a:r>
          <a:endParaRPr lang="en-US" sz="2200" dirty="0"/>
        </a:p>
      </dgm:t>
    </dgm:pt>
    <dgm:pt modelId="{9CC45AC6-28A9-47B3-9F9D-F6DC5A5B081F}" type="parTrans" cxnId="{5125F975-0CCA-4DAE-AF85-96C3E11EAE16}">
      <dgm:prSet/>
      <dgm:spPr/>
      <dgm:t>
        <a:bodyPr/>
        <a:lstStyle/>
        <a:p>
          <a:endParaRPr lang="en-US"/>
        </a:p>
      </dgm:t>
    </dgm:pt>
    <dgm:pt modelId="{007B22BA-9471-4470-8E5F-91662E4E3E3A}" type="sibTrans" cxnId="{5125F975-0CCA-4DAE-AF85-96C3E11EAE16}">
      <dgm:prSet/>
      <dgm:spPr/>
      <dgm:t>
        <a:bodyPr/>
        <a:lstStyle/>
        <a:p>
          <a:endParaRPr lang="en-US"/>
        </a:p>
      </dgm:t>
    </dgm:pt>
    <dgm:pt modelId="{A3E2F16F-BAE5-439B-9440-91C378C6CD71}">
      <dgm:prSet phldrT="[Text]" custT="1"/>
      <dgm:spPr>
        <a:solidFill>
          <a:srgbClr val="336600"/>
        </a:solidFill>
      </dgm:spPr>
      <dgm:t>
        <a:bodyPr/>
        <a:lstStyle/>
        <a:p>
          <a:r>
            <a:rPr lang="en-US" sz="2400" dirty="0" smtClean="0"/>
            <a:t>Health outcomes improved</a:t>
          </a:r>
          <a:endParaRPr lang="en-US" sz="2400" dirty="0"/>
        </a:p>
      </dgm:t>
    </dgm:pt>
    <dgm:pt modelId="{A5710774-32C4-4B44-9682-4B540559309D}" type="parTrans" cxnId="{50229526-AA06-47C5-9A72-032CD423CF06}">
      <dgm:prSet/>
      <dgm:spPr/>
      <dgm:t>
        <a:bodyPr/>
        <a:lstStyle/>
        <a:p>
          <a:endParaRPr lang="en-US"/>
        </a:p>
      </dgm:t>
    </dgm:pt>
    <dgm:pt modelId="{6E713692-A07A-4416-A2EF-F9FD0CDBE374}" type="sibTrans" cxnId="{50229526-AA06-47C5-9A72-032CD423CF06}">
      <dgm:prSet/>
      <dgm:spPr/>
      <dgm:t>
        <a:bodyPr/>
        <a:lstStyle/>
        <a:p>
          <a:endParaRPr lang="en-US"/>
        </a:p>
      </dgm:t>
    </dgm:pt>
    <dgm:pt modelId="{4FEE9EEF-E64E-42FC-B430-7665C4CC109D}">
      <dgm:prSet phldrT="[Text]" custT="1"/>
      <dgm:spPr>
        <a:solidFill>
          <a:schemeClr val="accent1">
            <a:lumMod val="40000"/>
            <a:lumOff val="60000"/>
            <a:alpha val="90000"/>
          </a:schemeClr>
        </a:solidFill>
      </dgm:spPr>
      <dgm:t>
        <a:bodyPr/>
        <a:lstStyle/>
        <a:p>
          <a:r>
            <a:rPr lang="en-US" sz="2200" dirty="0" smtClean="0"/>
            <a:t>Increase advocacy for accelerated improvements for  the health of women, newborns &amp; children, </a:t>
          </a:r>
          <a:endParaRPr lang="en-US" sz="2200" dirty="0"/>
        </a:p>
      </dgm:t>
    </dgm:pt>
    <dgm:pt modelId="{56111D22-D342-4441-A08F-AAE63D0FEE65}" type="parTrans" cxnId="{876A18BE-3DC4-474C-947C-BC27D5C85F61}">
      <dgm:prSet/>
      <dgm:spPr/>
      <dgm:t>
        <a:bodyPr/>
        <a:lstStyle/>
        <a:p>
          <a:endParaRPr lang="en-US"/>
        </a:p>
      </dgm:t>
    </dgm:pt>
    <dgm:pt modelId="{23A2371C-9D1D-46CE-89AA-C0D92E600033}" type="sibTrans" cxnId="{876A18BE-3DC4-474C-947C-BC27D5C85F61}">
      <dgm:prSet/>
      <dgm:spPr/>
      <dgm:t>
        <a:bodyPr/>
        <a:lstStyle/>
        <a:p>
          <a:endParaRPr lang="en-US"/>
        </a:p>
      </dgm:t>
    </dgm:pt>
    <dgm:pt modelId="{B622E6C9-BCDA-4B29-81D9-B9F641CF18B4}">
      <dgm:prSet phldrT="[Text]" custT="1"/>
      <dgm:spPr>
        <a:solidFill>
          <a:schemeClr val="accent1">
            <a:lumMod val="40000"/>
            <a:lumOff val="60000"/>
            <a:alpha val="90000"/>
          </a:schemeClr>
        </a:solidFill>
      </dgm:spPr>
      <dgm:t>
        <a:bodyPr/>
        <a:lstStyle/>
        <a:p>
          <a:r>
            <a:rPr lang="en-US" sz="2200" dirty="0" smtClean="0"/>
            <a:t>Highlight priorities for strengthening national data systems</a:t>
          </a:r>
          <a:endParaRPr lang="en-US" sz="2200" dirty="0"/>
        </a:p>
      </dgm:t>
    </dgm:pt>
    <dgm:pt modelId="{9FE1A78A-083C-41BD-B125-0C7D1F23AABC}" type="parTrans" cxnId="{B01A604E-C647-4FB6-A4A3-BA7B5135743C}">
      <dgm:prSet/>
      <dgm:spPr/>
      <dgm:t>
        <a:bodyPr/>
        <a:lstStyle/>
        <a:p>
          <a:endParaRPr lang="en-GB"/>
        </a:p>
      </dgm:t>
    </dgm:pt>
    <dgm:pt modelId="{7F9E89C4-BBC0-4045-B5F4-41269CB8ED14}" type="sibTrans" cxnId="{B01A604E-C647-4FB6-A4A3-BA7B5135743C}">
      <dgm:prSet/>
      <dgm:spPr/>
      <dgm:t>
        <a:bodyPr/>
        <a:lstStyle/>
        <a:p>
          <a:endParaRPr lang="en-GB"/>
        </a:p>
      </dgm:t>
    </dgm:pt>
    <dgm:pt modelId="{A2037D75-35E8-4FA3-A461-762CCC110FB2}">
      <dgm:prSet phldrT="[Text]" custT="1"/>
      <dgm:spPr>
        <a:solidFill>
          <a:schemeClr val="accent1">
            <a:lumMod val="40000"/>
            <a:lumOff val="60000"/>
            <a:alpha val="90000"/>
          </a:schemeClr>
        </a:solidFill>
      </dgm:spPr>
      <dgm:t>
        <a:bodyPr/>
        <a:lstStyle/>
        <a:p>
          <a:r>
            <a:rPr lang="en-US" sz="2200" dirty="0" smtClean="0"/>
            <a:t>Promote more efficient and equitable use of resources</a:t>
          </a:r>
          <a:endParaRPr lang="en-US" sz="2200" dirty="0"/>
        </a:p>
      </dgm:t>
    </dgm:pt>
    <dgm:pt modelId="{E6F063A9-19DB-4DF6-9084-17B9CFB89924}" type="parTrans" cxnId="{010D1EDA-B4A8-45DC-A4C5-59CA86EF74C9}">
      <dgm:prSet/>
      <dgm:spPr/>
      <dgm:t>
        <a:bodyPr/>
        <a:lstStyle/>
        <a:p>
          <a:endParaRPr lang="en-GB"/>
        </a:p>
      </dgm:t>
    </dgm:pt>
    <dgm:pt modelId="{88BBE0A9-480F-4DE9-B056-14135066773F}" type="sibTrans" cxnId="{010D1EDA-B4A8-45DC-A4C5-59CA86EF74C9}">
      <dgm:prSet/>
      <dgm:spPr/>
      <dgm:t>
        <a:bodyPr/>
        <a:lstStyle/>
        <a:p>
          <a:endParaRPr lang="en-GB"/>
        </a:p>
      </dgm:t>
    </dgm:pt>
    <dgm:pt modelId="{0DCAA919-4AA8-487B-A511-5410C515111E}">
      <dgm:prSet phldrT="[Text]" custT="1"/>
      <dgm:spPr>
        <a:solidFill>
          <a:schemeClr val="accent1">
            <a:lumMod val="40000"/>
            <a:lumOff val="60000"/>
            <a:alpha val="90000"/>
          </a:schemeClr>
        </a:solidFill>
      </dgm:spPr>
      <dgm:t>
        <a:bodyPr/>
        <a:lstStyle/>
        <a:p>
          <a:r>
            <a:rPr lang="en-US" sz="2200" dirty="0" smtClean="0"/>
            <a:t>Increase public &amp; politicians awareness of RMNCH needs</a:t>
          </a:r>
          <a:endParaRPr lang="en-US" sz="2200" dirty="0"/>
        </a:p>
      </dgm:t>
    </dgm:pt>
    <dgm:pt modelId="{89E691CB-06C2-44F9-BC0A-965F11265CE4}" type="parTrans" cxnId="{43CC22D4-3984-4558-A3CD-8A8B43E348D4}">
      <dgm:prSet/>
      <dgm:spPr/>
      <dgm:t>
        <a:bodyPr/>
        <a:lstStyle/>
        <a:p>
          <a:endParaRPr lang="en-US"/>
        </a:p>
      </dgm:t>
    </dgm:pt>
    <dgm:pt modelId="{4C048779-B1AA-4E88-8C80-CDC02647DC5A}" type="sibTrans" cxnId="{43CC22D4-3984-4558-A3CD-8A8B43E348D4}">
      <dgm:prSet/>
      <dgm:spPr/>
      <dgm:t>
        <a:bodyPr/>
        <a:lstStyle/>
        <a:p>
          <a:endParaRPr lang="en-US"/>
        </a:p>
      </dgm:t>
    </dgm:pt>
    <dgm:pt modelId="{1258CA35-A0BF-4B50-9D25-A2246C4FC49D}">
      <dgm:prSet phldrT="[Text]" custT="1"/>
      <dgm:spPr>
        <a:solidFill>
          <a:schemeClr val="accent1">
            <a:lumMod val="40000"/>
            <a:lumOff val="60000"/>
            <a:alpha val="90000"/>
          </a:schemeClr>
        </a:solidFill>
      </dgm:spPr>
      <dgm:t>
        <a:bodyPr/>
        <a:lstStyle/>
        <a:p>
          <a:r>
            <a:rPr lang="en-US" sz="2200" dirty="0" smtClean="0"/>
            <a:t>Links resources used with outcomes obtained</a:t>
          </a:r>
          <a:endParaRPr lang="en-US" sz="2200" dirty="0"/>
        </a:p>
      </dgm:t>
    </dgm:pt>
    <dgm:pt modelId="{BDF80A1B-7AE9-47E2-84AF-A9EF7CCAEB4A}" type="parTrans" cxnId="{098776C5-E38D-475A-A934-3F6DF59FA59F}">
      <dgm:prSet/>
      <dgm:spPr/>
      <dgm:t>
        <a:bodyPr/>
        <a:lstStyle/>
        <a:p>
          <a:endParaRPr lang="en-US"/>
        </a:p>
      </dgm:t>
    </dgm:pt>
    <dgm:pt modelId="{84CB92A2-8BA8-4EFC-A25E-289972AC5D1D}" type="sibTrans" cxnId="{098776C5-E38D-475A-A934-3F6DF59FA59F}">
      <dgm:prSet/>
      <dgm:spPr/>
      <dgm:t>
        <a:bodyPr/>
        <a:lstStyle/>
        <a:p>
          <a:endParaRPr lang="en-US"/>
        </a:p>
      </dgm:t>
    </dgm:pt>
    <dgm:pt modelId="{99EEFADE-0039-4D44-AA02-10E02FD5CF5E}">
      <dgm:prSet phldrT="[Text]" custT="1"/>
      <dgm:spPr>
        <a:solidFill>
          <a:schemeClr val="accent1">
            <a:lumMod val="40000"/>
            <a:lumOff val="60000"/>
            <a:alpha val="90000"/>
          </a:schemeClr>
        </a:solidFill>
      </dgm:spPr>
      <dgm:t>
        <a:bodyPr/>
        <a:lstStyle/>
        <a:p>
          <a:r>
            <a:rPr lang="en-US" sz="2200" dirty="0" smtClean="0"/>
            <a:t>Accountability mechanism, especially  to reach the poorest</a:t>
          </a:r>
          <a:endParaRPr lang="en-US" sz="2200" dirty="0"/>
        </a:p>
      </dgm:t>
    </dgm:pt>
    <dgm:pt modelId="{2555799F-1F76-4CA5-8913-A6CE8D3590BF}" type="parTrans" cxnId="{ED27B62A-E86A-40F6-996E-B0520781AD98}">
      <dgm:prSet/>
      <dgm:spPr/>
      <dgm:t>
        <a:bodyPr/>
        <a:lstStyle/>
        <a:p>
          <a:endParaRPr lang="en-US"/>
        </a:p>
      </dgm:t>
    </dgm:pt>
    <dgm:pt modelId="{456A486D-2E89-4C2E-A4B9-1AE57A32A243}" type="sibTrans" cxnId="{ED27B62A-E86A-40F6-996E-B0520781AD98}">
      <dgm:prSet/>
      <dgm:spPr/>
      <dgm:t>
        <a:bodyPr/>
        <a:lstStyle/>
        <a:p>
          <a:endParaRPr lang="en-US"/>
        </a:p>
      </dgm:t>
    </dgm:pt>
    <dgm:pt modelId="{4F3E8D16-A745-4BC5-857C-5D9FBB384794}" type="pres">
      <dgm:prSet presAssocID="{E4E80CEF-5883-464F-B9E6-AE2398A2F7CF}" presName="Name0" presStyleCnt="0">
        <dgm:presLayoutVars>
          <dgm:dir/>
          <dgm:animLvl val="lvl"/>
          <dgm:resizeHandles val="exact"/>
        </dgm:presLayoutVars>
      </dgm:prSet>
      <dgm:spPr/>
      <dgm:t>
        <a:bodyPr/>
        <a:lstStyle/>
        <a:p>
          <a:endParaRPr lang="en-US"/>
        </a:p>
      </dgm:t>
    </dgm:pt>
    <dgm:pt modelId="{2337D376-2FBC-4DD3-93F8-0277B16F79AE}" type="pres">
      <dgm:prSet presAssocID="{6578D4EC-A3C3-4462-9707-D93770A2C405}" presName="linNode" presStyleCnt="0"/>
      <dgm:spPr/>
    </dgm:pt>
    <dgm:pt modelId="{ADA4FD8D-B74D-416E-8592-A2AA35BC8340}" type="pres">
      <dgm:prSet presAssocID="{6578D4EC-A3C3-4462-9707-D93770A2C405}" presName="parentText" presStyleLbl="node1" presStyleIdx="0" presStyleCnt="3" custScaleX="77262" custLinFactNeighborX="-1441" custLinFactNeighborY="-5442">
        <dgm:presLayoutVars>
          <dgm:chMax val="1"/>
          <dgm:bulletEnabled val="1"/>
        </dgm:presLayoutVars>
      </dgm:prSet>
      <dgm:spPr/>
      <dgm:t>
        <a:bodyPr/>
        <a:lstStyle/>
        <a:p>
          <a:endParaRPr lang="en-US"/>
        </a:p>
      </dgm:t>
    </dgm:pt>
    <dgm:pt modelId="{7BBEE8E7-716C-40A5-88B3-138049095150}" type="pres">
      <dgm:prSet presAssocID="{6578D4EC-A3C3-4462-9707-D93770A2C405}" presName="descendantText" presStyleLbl="alignAccFollowNode1" presStyleIdx="0" presStyleCnt="3" custScaleX="112900" custScaleY="334820">
        <dgm:presLayoutVars>
          <dgm:bulletEnabled val="1"/>
        </dgm:presLayoutVars>
      </dgm:prSet>
      <dgm:spPr/>
      <dgm:t>
        <a:bodyPr/>
        <a:lstStyle/>
        <a:p>
          <a:endParaRPr lang="en-US"/>
        </a:p>
      </dgm:t>
    </dgm:pt>
    <dgm:pt modelId="{6BCE3389-68F8-4B4B-8356-22FDBE55E1D9}" type="pres">
      <dgm:prSet presAssocID="{ECB23DF5-4C69-4723-B7A2-B83A89E13E88}" presName="sp" presStyleCnt="0"/>
      <dgm:spPr/>
    </dgm:pt>
    <dgm:pt modelId="{B7E1152D-F03E-4AFF-8154-21FB1DFBD8D2}" type="pres">
      <dgm:prSet presAssocID="{41AE269C-3FB5-4BD5-94AA-32359BBD332D}" presName="linNode" presStyleCnt="0"/>
      <dgm:spPr/>
    </dgm:pt>
    <dgm:pt modelId="{49CB0E25-2104-43EE-A1DF-070604B175D5}" type="pres">
      <dgm:prSet presAssocID="{41AE269C-3FB5-4BD5-94AA-32359BBD332D}" presName="parentText" presStyleLbl="node1" presStyleIdx="1" presStyleCnt="3" custScaleX="77262">
        <dgm:presLayoutVars>
          <dgm:chMax val="1"/>
          <dgm:bulletEnabled val="1"/>
        </dgm:presLayoutVars>
      </dgm:prSet>
      <dgm:spPr/>
      <dgm:t>
        <a:bodyPr/>
        <a:lstStyle/>
        <a:p>
          <a:endParaRPr lang="en-US"/>
        </a:p>
      </dgm:t>
    </dgm:pt>
    <dgm:pt modelId="{E4343359-0BCE-46B8-BC22-1894FB61820B}" type="pres">
      <dgm:prSet presAssocID="{41AE269C-3FB5-4BD5-94AA-32359BBD332D}" presName="descendantText" presStyleLbl="alignAccFollowNode1" presStyleIdx="1" presStyleCnt="3" custScaleX="112900" custScaleY="293835">
        <dgm:presLayoutVars>
          <dgm:bulletEnabled val="1"/>
        </dgm:presLayoutVars>
      </dgm:prSet>
      <dgm:spPr/>
      <dgm:t>
        <a:bodyPr/>
        <a:lstStyle/>
        <a:p>
          <a:endParaRPr lang="en-US"/>
        </a:p>
      </dgm:t>
    </dgm:pt>
    <dgm:pt modelId="{642ED656-0DA7-4BB5-8159-B5421FAD3130}" type="pres">
      <dgm:prSet presAssocID="{9E6D8BD8-AC98-4CCD-AA88-0F16B40A75B0}" presName="sp" presStyleCnt="0"/>
      <dgm:spPr/>
    </dgm:pt>
    <dgm:pt modelId="{59A730E8-C597-4174-A3C9-F9B0E6F528BB}" type="pres">
      <dgm:prSet presAssocID="{A3E2F16F-BAE5-439B-9440-91C378C6CD71}" presName="linNode" presStyleCnt="0"/>
      <dgm:spPr/>
    </dgm:pt>
    <dgm:pt modelId="{3954B31B-8134-4DB8-B121-680B632A1BA0}" type="pres">
      <dgm:prSet presAssocID="{A3E2F16F-BAE5-439B-9440-91C378C6CD71}" presName="parentText" presStyleLbl="node1" presStyleIdx="2" presStyleCnt="3" custScaleX="77262" custLinFactNeighborX="-1806">
        <dgm:presLayoutVars>
          <dgm:chMax val="1"/>
          <dgm:bulletEnabled val="1"/>
        </dgm:presLayoutVars>
      </dgm:prSet>
      <dgm:spPr/>
      <dgm:t>
        <a:bodyPr/>
        <a:lstStyle/>
        <a:p>
          <a:endParaRPr lang="en-US"/>
        </a:p>
      </dgm:t>
    </dgm:pt>
    <dgm:pt modelId="{0B457A84-0910-40B0-A332-3BC6A5533D6E}" type="pres">
      <dgm:prSet presAssocID="{A3E2F16F-BAE5-439B-9440-91C378C6CD71}" presName="descendantText" presStyleLbl="alignAccFollowNode1" presStyleIdx="2" presStyleCnt="3" custScaleX="112900" custScaleY="289576">
        <dgm:presLayoutVars>
          <dgm:bulletEnabled val="1"/>
        </dgm:presLayoutVars>
      </dgm:prSet>
      <dgm:spPr/>
      <dgm:t>
        <a:bodyPr/>
        <a:lstStyle/>
        <a:p>
          <a:endParaRPr lang="en-US"/>
        </a:p>
      </dgm:t>
    </dgm:pt>
  </dgm:ptLst>
  <dgm:cxnLst>
    <dgm:cxn modelId="{91FB422E-C69B-4A58-9F3D-5012EE852B78}" srcId="{E4E80CEF-5883-464F-B9E6-AE2398A2F7CF}" destId="{6578D4EC-A3C3-4462-9707-D93770A2C405}" srcOrd="0" destOrd="0" parTransId="{E5521254-7693-4ED3-AFDE-171DA18CBDBC}" sibTransId="{ECB23DF5-4C69-4723-B7A2-B83A89E13E88}"/>
    <dgm:cxn modelId="{ED27B62A-E86A-40F6-996E-B0520781AD98}" srcId="{A3E2F16F-BAE5-439B-9440-91C378C6CD71}" destId="{99EEFADE-0039-4D44-AA02-10E02FD5CF5E}" srcOrd="1" destOrd="0" parTransId="{2555799F-1F76-4CA5-8913-A6CE8D3590BF}" sibTransId="{456A486D-2E89-4C2E-A4B9-1AE57A32A243}"/>
    <dgm:cxn modelId="{7CA63526-7C49-46C0-BCA7-A052B021D939}" type="presOf" srcId="{0DCAA919-4AA8-487B-A511-5410C515111E}" destId="{7BBEE8E7-716C-40A5-88B3-138049095150}" srcOrd="0" destOrd="1" presId="urn:microsoft.com/office/officeart/2005/8/layout/vList5"/>
    <dgm:cxn modelId="{13D274D6-BD6E-47BC-8862-7684695105BE}" srcId="{E4E80CEF-5883-464F-B9E6-AE2398A2F7CF}" destId="{41AE269C-3FB5-4BD5-94AA-32359BBD332D}" srcOrd="1" destOrd="0" parTransId="{383E9044-DF07-4F5F-8949-5F1C3509E6B3}" sibTransId="{9E6D8BD8-AC98-4CCD-AA88-0F16B40A75B0}"/>
    <dgm:cxn modelId="{43CC22D4-3984-4558-A3CD-8A8B43E348D4}" srcId="{6578D4EC-A3C3-4462-9707-D93770A2C405}" destId="{0DCAA919-4AA8-487B-A511-5410C515111E}" srcOrd="1" destOrd="0" parTransId="{89E691CB-06C2-44F9-BC0A-965F11265CE4}" sibTransId="{4C048779-B1AA-4E88-8C80-CDC02647DC5A}"/>
    <dgm:cxn modelId="{444F4812-941A-437C-9420-5A7D430FE5E7}" type="presOf" srcId="{41AE269C-3FB5-4BD5-94AA-32359BBD332D}" destId="{49CB0E25-2104-43EE-A1DF-070604B175D5}" srcOrd="0" destOrd="0" presId="urn:microsoft.com/office/officeart/2005/8/layout/vList5"/>
    <dgm:cxn modelId="{F69D2897-ABEF-4632-8649-E82098E94D6E}" type="presOf" srcId="{A3E2F16F-BAE5-439B-9440-91C378C6CD71}" destId="{3954B31B-8134-4DB8-B121-680B632A1BA0}" srcOrd="0" destOrd="0" presId="urn:microsoft.com/office/officeart/2005/8/layout/vList5"/>
    <dgm:cxn modelId="{098776C5-E38D-475A-A934-3F6DF59FA59F}" srcId="{41AE269C-3FB5-4BD5-94AA-32359BBD332D}" destId="{1258CA35-A0BF-4B50-9D25-A2246C4FC49D}" srcOrd="1" destOrd="0" parTransId="{BDF80A1B-7AE9-47E2-84AF-A9EF7CCAEB4A}" sibTransId="{84CB92A2-8BA8-4EFC-A25E-289972AC5D1D}"/>
    <dgm:cxn modelId="{B663E12A-E25A-4288-83A2-A92D67E7AA46}" type="presOf" srcId="{6578D4EC-A3C3-4462-9707-D93770A2C405}" destId="{ADA4FD8D-B74D-416E-8592-A2AA35BC8340}" srcOrd="0" destOrd="0" presId="urn:microsoft.com/office/officeart/2005/8/layout/vList5"/>
    <dgm:cxn modelId="{329995B3-4988-4B56-8100-5D820A058763}" srcId="{6578D4EC-A3C3-4462-9707-D93770A2C405}" destId="{F9359F32-4803-4AE5-A315-EE402598BBC7}" srcOrd="0" destOrd="0" parTransId="{0B9E4633-1481-4695-8AC0-33E38EBDF267}" sibTransId="{CC03C0FA-740F-43DD-8140-AB5A7DE946D2}"/>
    <dgm:cxn modelId="{50229526-AA06-47C5-9A72-032CD423CF06}" srcId="{E4E80CEF-5883-464F-B9E6-AE2398A2F7CF}" destId="{A3E2F16F-BAE5-439B-9440-91C378C6CD71}" srcOrd="2" destOrd="0" parTransId="{A5710774-32C4-4B44-9682-4B540559309D}" sibTransId="{6E713692-A07A-4416-A2EF-F9FD0CDBE374}"/>
    <dgm:cxn modelId="{B01A604E-C647-4FB6-A4A3-BA7B5135743C}" srcId="{6578D4EC-A3C3-4462-9707-D93770A2C405}" destId="{B622E6C9-BCDA-4B29-81D9-B9F641CF18B4}" srcOrd="2" destOrd="0" parTransId="{9FE1A78A-083C-41BD-B125-0C7D1F23AABC}" sibTransId="{7F9E89C4-BBC0-4045-B5F4-41269CB8ED14}"/>
    <dgm:cxn modelId="{5125F975-0CCA-4DAE-AF85-96C3E11EAE16}" srcId="{41AE269C-3FB5-4BD5-94AA-32359BBD332D}" destId="{56A3AF78-EEDB-4AFF-B83D-03D853990410}" srcOrd="0" destOrd="0" parTransId="{9CC45AC6-28A9-47B3-9F9D-F6DC5A5B081F}" sibTransId="{007B22BA-9471-4470-8E5F-91662E4E3E3A}"/>
    <dgm:cxn modelId="{DC6873F4-DC69-47A7-9E2F-88524FAD6DDB}" type="presOf" srcId="{56A3AF78-EEDB-4AFF-B83D-03D853990410}" destId="{E4343359-0BCE-46B8-BC22-1894FB61820B}" srcOrd="0" destOrd="0" presId="urn:microsoft.com/office/officeart/2005/8/layout/vList5"/>
    <dgm:cxn modelId="{84C06622-456B-4612-BEC8-8EB9463DEE35}" type="presOf" srcId="{99EEFADE-0039-4D44-AA02-10E02FD5CF5E}" destId="{0B457A84-0910-40B0-A332-3BC6A5533D6E}" srcOrd="0" destOrd="1" presId="urn:microsoft.com/office/officeart/2005/8/layout/vList5"/>
    <dgm:cxn modelId="{C1CB84A2-217B-4ED0-B6FB-2B278F2011FD}" type="presOf" srcId="{E4E80CEF-5883-464F-B9E6-AE2398A2F7CF}" destId="{4F3E8D16-A745-4BC5-857C-5D9FBB384794}" srcOrd="0" destOrd="0" presId="urn:microsoft.com/office/officeart/2005/8/layout/vList5"/>
    <dgm:cxn modelId="{876A18BE-3DC4-474C-947C-BC27D5C85F61}" srcId="{A3E2F16F-BAE5-439B-9440-91C378C6CD71}" destId="{4FEE9EEF-E64E-42FC-B430-7665C4CC109D}" srcOrd="0" destOrd="0" parTransId="{56111D22-D342-4441-A08F-AAE63D0FEE65}" sibTransId="{23A2371C-9D1D-46CE-89AA-C0D92E600033}"/>
    <dgm:cxn modelId="{010D1EDA-B4A8-45DC-A4C5-59CA86EF74C9}" srcId="{41AE269C-3FB5-4BD5-94AA-32359BBD332D}" destId="{A2037D75-35E8-4FA3-A461-762CCC110FB2}" srcOrd="2" destOrd="0" parTransId="{E6F063A9-19DB-4DF6-9084-17B9CFB89924}" sibTransId="{88BBE0A9-480F-4DE9-B056-14135066773F}"/>
    <dgm:cxn modelId="{54210D3E-A7CF-458B-9E58-188A3FB55F63}" type="presOf" srcId="{A2037D75-35E8-4FA3-A461-762CCC110FB2}" destId="{E4343359-0BCE-46B8-BC22-1894FB61820B}" srcOrd="0" destOrd="2" presId="urn:microsoft.com/office/officeart/2005/8/layout/vList5"/>
    <dgm:cxn modelId="{6C76B710-D519-48A6-B00F-21F706E145EA}" type="presOf" srcId="{1258CA35-A0BF-4B50-9D25-A2246C4FC49D}" destId="{E4343359-0BCE-46B8-BC22-1894FB61820B}" srcOrd="0" destOrd="1" presId="urn:microsoft.com/office/officeart/2005/8/layout/vList5"/>
    <dgm:cxn modelId="{47BAA79F-F8AC-4722-9DC5-ECF717515C35}" type="presOf" srcId="{F9359F32-4803-4AE5-A315-EE402598BBC7}" destId="{7BBEE8E7-716C-40A5-88B3-138049095150}" srcOrd="0" destOrd="0" presId="urn:microsoft.com/office/officeart/2005/8/layout/vList5"/>
    <dgm:cxn modelId="{4BD6CDEC-278B-4DFA-BA2C-6EF055FCBC75}" type="presOf" srcId="{4FEE9EEF-E64E-42FC-B430-7665C4CC109D}" destId="{0B457A84-0910-40B0-A332-3BC6A5533D6E}" srcOrd="0" destOrd="0" presId="urn:microsoft.com/office/officeart/2005/8/layout/vList5"/>
    <dgm:cxn modelId="{C78D190D-F7CA-4B03-876F-2B76EF358AC2}" type="presOf" srcId="{B622E6C9-BCDA-4B29-81D9-B9F641CF18B4}" destId="{7BBEE8E7-716C-40A5-88B3-138049095150}" srcOrd="0" destOrd="2" presId="urn:microsoft.com/office/officeart/2005/8/layout/vList5"/>
    <dgm:cxn modelId="{2E09E805-C60F-4AA5-BB05-372C63C225BF}" type="presParOf" srcId="{4F3E8D16-A745-4BC5-857C-5D9FBB384794}" destId="{2337D376-2FBC-4DD3-93F8-0277B16F79AE}" srcOrd="0" destOrd="0" presId="urn:microsoft.com/office/officeart/2005/8/layout/vList5"/>
    <dgm:cxn modelId="{745D6A15-C843-47F3-850B-8E24B0F107C4}" type="presParOf" srcId="{2337D376-2FBC-4DD3-93F8-0277B16F79AE}" destId="{ADA4FD8D-B74D-416E-8592-A2AA35BC8340}" srcOrd="0" destOrd="0" presId="urn:microsoft.com/office/officeart/2005/8/layout/vList5"/>
    <dgm:cxn modelId="{52B66F7D-F4AD-46E0-B4A6-3291BA1FBF78}" type="presParOf" srcId="{2337D376-2FBC-4DD3-93F8-0277B16F79AE}" destId="{7BBEE8E7-716C-40A5-88B3-138049095150}" srcOrd="1" destOrd="0" presId="urn:microsoft.com/office/officeart/2005/8/layout/vList5"/>
    <dgm:cxn modelId="{25A08BF1-42B3-4473-95AA-2D2358E3CA22}" type="presParOf" srcId="{4F3E8D16-A745-4BC5-857C-5D9FBB384794}" destId="{6BCE3389-68F8-4B4B-8356-22FDBE55E1D9}" srcOrd="1" destOrd="0" presId="urn:microsoft.com/office/officeart/2005/8/layout/vList5"/>
    <dgm:cxn modelId="{6016D12A-E9F1-4785-A293-D608909B00F9}" type="presParOf" srcId="{4F3E8D16-A745-4BC5-857C-5D9FBB384794}" destId="{B7E1152D-F03E-4AFF-8154-21FB1DFBD8D2}" srcOrd="2" destOrd="0" presId="urn:microsoft.com/office/officeart/2005/8/layout/vList5"/>
    <dgm:cxn modelId="{BA3AF0A5-82AA-4418-AB50-C4F280603AA9}" type="presParOf" srcId="{B7E1152D-F03E-4AFF-8154-21FB1DFBD8D2}" destId="{49CB0E25-2104-43EE-A1DF-070604B175D5}" srcOrd="0" destOrd="0" presId="urn:microsoft.com/office/officeart/2005/8/layout/vList5"/>
    <dgm:cxn modelId="{A944EB73-6F37-49C9-A3AC-A1CD270FCDCB}" type="presParOf" srcId="{B7E1152D-F03E-4AFF-8154-21FB1DFBD8D2}" destId="{E4343359-0BCE-46B8-BC22-1894FB61820B}" srcOrd="1" destOrd="0" presId="urn:microsoft.com/office/officeart/2005/8/layout/vList5"/>
    <dgm:cxn modelId="{BA4460F6-3DF8-45A1-9016-A6F9D1809D10}" type="presParOf" srcId="{4F3E8D16-A745-4BC5-857C-5D9FBB384794}" destId="{642ED656-0DA7-4BB5-8159-B5421FAD3130}" srcOrd="3" destOrd="0" presId="urn:microsoft.com/office/officeart/2005/8/layout/vList5"/>
    <dgm:cxn modelId="{D8E46D29-C54B-48E2-93FB-D13B30C383D1}" type="presParOf" srcId="{4F3E8D16-A745-4BC5-857C-5D9FBB384794}" destId="{59A730E8-C597-4174-A3C9-F9B0E6F528BB}" srcOrd="4" destOrd="0" presId="urn:microsoft.com/office/officeart/2005/8/layout/vList5"/>
    <dgm:cxn modelId="{67FEED40-9006-411F-B4AA-E3A6318A1C71}" type="presParOf" srcId="{59A730E8-C597-4174-A3C9-F9B0E6F528BB}" destId="{3954B31B-8134-4DB8-B121-680B632A1BA0}" srcOrd="0" destOrd="0" presId="urn:microsoft.com/office/officeart/2005/8/layout/vList5"/>
    <dgm:cxn modelId="{A7A6D830-E53F-4385-BEBF-AFB5CF20B9A5}" type="presParOf" srcId="{59A730E8-C597-4174-A3C9-F9B0E6F528BB}" destId="{0B457A84-0910-40B0-A332-3BC6A5533D6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F146250-0F1D-4FEC-8A0C-B13C7FD8AF22}" type="doc">
      <dgm:prSet loTypeId="urn:microsoft.com/office/officeart/2005/8/layout/gear1" loCatId="cycle" qsTypeId="urn:microsoft.com/office/officeart/2005/8/quickstyle/simple1" qsCatId="simple" csTypeId="urn:microsoft.com/office/officeart/2005/8/colors/accent1_2" csCatId="accent1" phldr="1"/>
      <dgm:spPr/>
      <dgm:t>
        <a:bodyPr/>
        <a:lstStyle/>
        <a:p>
          <a:endParaRPr lang="en-US"/>
        </a:p>
      </dgm:t>
    </dgm:pt>
    <dgm:pt modelId="{430ABCC5-2FC5-444B-B793-EA459D729BCA}">
      <dgm:prSet phldrT="[Text]" custT="1"/>
      <dgm:spPr>
        <a:solidFill>
          <a:srgbClr val="336600"/>
        </a:solidFill>
      </dgm:spPr>
      <dgm:t>
        <a:bodyPr/>
        <a:lstStyle/>
        <a:p>
          <a:pPr>
            <a:spcBef>
              <a:spcPts val="1800"/>
            </a:spcBef>
          </a:pPr>
          <a:r>
            <a:rPr lang="en-US" sz="2000" b="1" dirty="0" smtClean="0"/>
            <a:t>Country centered context specific products </a:t>
          </a:r>
        </a:p>
        <a:p>
          <a:pPr>
            <a:spcBef>
              <a:spcPts val="1800"/>
            </a:spcBef>
          </a:pPr>
          <a:r>
            <a:rPr lang="en-US" sz="2000" b="1" dirty="0" smtClean="0"/>
            <a:t>eg subnational profiles</a:t>
          </a:r>
        </a:p>
      </dgm:t>
    </dgm:pt>
    <dgm:pt modelId="{C83CBE5B-F707-4E68-8EC1-55880EA1F66D}" type="parTrans" cxnId="{165465DF-E4B3-4B36-9895-1EA6B7D6A1D6}">
      <dgm:prSet/>
      <dgm:spPr/>
      <dgm:t>
        <a:bodyPr/>
        <a:lstStyle/>
        <a:p>
          <a:endParaRPr lang="en-US" sz="2400"/>
        </a:p>
      </dgm:t>
    </dgm:pt>
    <dgm:pt modelId="{C6B74EC0-B5CD-4F45-960E-4C5BFA658DE4}" type="sibTrans" cxnId="{165465DF-E4B3-4B36-9895-1EA6B7D6A1D6}">
      <dgm:prSet/>
      <dgm:spPr>
        <a:solidFill>
          <a:schemeClr val="accent1">
            <a:lumMod val="60000"/>
            <a:lumOff val="40000"/>
          </a:schemeClr>
        </a:solidFill>
      </dgm:spPr>
      <dgm:t>
        <a:bodyPr/>
        <a:lstStyle/>
        <a:p>
          <a:endParaRPr lang="en-US" sz="2400"/>
        </a:p>
      </dgm:t>
    </dgm:pt>
    <dgm:pt modelId="{650CA4B8-4CF5-44C0-9E87-16C44E6F4CBE}">
      <dgm:prSet phldrT="[Text]" custT="1"/>
      <dgm:spPr>
        <a:solidFill>
          <a:schemeClr val="accent5">
            <a:lumMod val="50000"/>
          </a:schemeClr>
        </a:solidFill>
      </dgm:spPr>
      <dgm:t>
        <a:bodyPr/>
        <a:lstStyle/>
        <a:p>
          <a:pPr>
            <a:spcAft>
              <a:spcPts val="600"/>
            </a:spcAft>
          </a:pPr>
          <a:r>
            <a:rPr lang="en-US" sz="2000" b="1" dirty="0" smtClean="0"/>
            <a:t>Country led process with broad stakeholder inputs, promoting accountability</a:t>
          </a:r>
        </a:p>
        <a:p>
          <a:pPr>
            <a:spcAft>
              <a:spcPts val="600"/>
            </a:spcAft>
          </a:pPr>
          <a:r>
            <a:rPr lang="en-US" sz="2000" b="1" dirty="0" smtClean="0"/>
            <a:t>Link to National Health Sector review process</a:t>
          </a:r>
          <a:endParaRPr lang="en-US" sz="2000" b="1" dirty="0"/>
        </a:p>
      </dgm:t>
    </dgm:pt>
    <dgm:pt modelId="{BC74B291-8C9F-4957-8720-70E7D534259D}" type="parTrans" cxnId="{A9A5390C-E508-47EB-B194-721C2BBD4B3C}">
      <dgm:prSet/>
      <dgm:spPr/>
      <dgm:t>
        <a:bodyPr/>
        <a:lstStyle/>
        <a:p>
          <a:endParaRPr lang="en-US" sz="2400"/>
        </a:p>
      </dgm:t>
    </dgm:pt>
    <dgm:pt modelId="{90393956-DB8F-4599-AC4F-45B85C3D78FB}" type="sibTrans" cxnId="{A9A5390C-E508-47EB-B194-721C2BBD4B3C}">
      <dgm:prSet/>
      <dgm:spPr>
        <a:solidFill>
          <a:schemeClr val="accent1">
            <a:lumMod val="60000"/>
            <a:lumOff val="40000"/>
          </a:schemeClr>
        </a:solidFill>
      </dgm:spPr>
      <dgm:t>
        <a:bodyPr/>
        <a:lstStyle/>
        <a:p>
          <a:endParaRPr lang="en-US" sz="2400"/>
        </a:p>
      </dgm:t>
    </dgm:pt>
    <dgm:pt modelId="{4A6CB069-A96C-4EB1-8A08-F4DF13B2D997}">
      <dgm:prSet phldrT="[Text]" custT="1"/>
      <dgm:spPr>
        <a:solidFill>
          <a:srgbClr val="800000"/>
        </a:solidFill>
      </dgm:spPr>
      <dgm:t>
        <a:bodyPr/>
        <a:lstStyle/>
        <a:p>
          <a:r>
            <a:rPr lang="en-US" sz="2000" dirty="0" smtClean="0"/>
            <a:t>Technical support from global CD members</a:t>
          </a:r>
          <a:endParaRPr lang="en-US" sz="2000" dirty="0"/>
        </a:p>
      </dgm:t>
    </dgm:pt>
    <dgm:pt modelId="{2A0AC3A4-F3DA-4C89-952A-0A6AC7A83C57}" type="parTrans" cxnId="{99DCE832-EBA8-41C1-B1A4-5007923F199B}">
      <dgm:prSet/>
      <dgm:spPr/>
      <dgm:t>
        <a:bodyPr/>
        <a:lstStyle/>
        <a:p>
          <a:endParaRPr lang="en-US" sz="2400"/>
        </a:p>
      </dgm:t>
    </dgm:pt>
    <dgm:pt modelId="{FCF80103-BF73-433E-A686-6DEFA238B2F3}" type="sibTrans" cxnId="{99DCE832-EBA8-41C1-B1A4-5007923F199B}">
      <dgm:prSet/>
      <dgm:spPr>
        <a:solidFill>
          <a:schemeClr val="accent1">
            <a:lumMod val="60000"/>
            <a:lumOff val="40000"/>
          </a:schemeClr>
        </a:solidFill>
      </dgm:spPr>
      <dgm:t>
        <a:bodyPr/>
        <a:lstStyle/>
        <a:p>
          <a:endParaRPr lang="en-US" sz="2400"/>
        </a:p>
      </dgm:t>
    </dgm:pt>
    <dgm:pt modelId="{2CCD4CAD-8D9F-4E45-950B-3A5307AC0029}">
      <dgm:prSet phldrT="[Text]"/>
      <dgm:spPr/>
      <dgm:t>
        <a:bodyPr/>
        <a:lstStyle/>
        <a:p>
          <a:endParaRPr lang="en-US" sz="2400" dirty="0"/>
        </a:p>
      </dgm:t>
    </dgm:pt>
    <dgm:pt modelId="{EFD95395-969C-48FB-9A6F-0A4A872E9F4F}" type="parTrans" cxnId="{860E1353-DF13-496B-A208-E998F5D52459}">
      <dgm:prSet/>
      <dgm:spPr/>
      <dgm:t>
        <a:bodyPr/>
        <a:lstStyle/>
        <a:p>
          <a:endParaRPr lang="en-US" sz="2400"/>
        </a:p>
      </dgm:t>
    </dgm:pt>
    <dgm:pt modelId="{04E2FE66-FEEA-42E9-B2F5-FEF4CB16D3F3}" type="sibTrans" cxnId="{860E1353-DF13-496B-A208-E998F5D52459}">
      <dgm:prSet/>
      <dgm:spPr/>
      <dgm:t>
        <a:bodyPr/>
        <a:lstStyle/>
        <a:p>
          <a:endParaRPr lang="en-US" sz="2400"/>
        </a:p>
      </dgm:t>
    </dgm:pt>
    <dgm:pt modelId="{28FF4370-9C31-4E40-AA12-584E30800059}">
      <dgm:prSet phldrT="[Text]"/>
      <dgm:spPr/>
      <dgm:t>
        <a:bodyPr/>
        <a:lstStyle/>
        <a:p>
          <a:endParaRPr lang="en-US" sz="2400" dirty="0"/>
        </a:p>
      </dgm:t>
    </dgm:pt>
    <dgm:pt modelId="{2BC14D3E-ABB5-43CD-B107-E0A0A5F38D60}" type="parTrans" cxnId="{80BB4B92-BD1C-4957-B651-6E130BAA586B}">
      <dgm:prSet/>
      <dgm:spPr/>
      <dgm:t>
        <a:bodyPr/>
        <a:lstStyle/>
        <a:p>
          <a:endParaRPr lang="en-US" sz="2400"/>
        </a:p>
      </dgm:t>
    </dgm:pt>
    <dgm:pt modelId="{D391F5D9-0003-4F4E-A173-8E7A15003F5B}" type="sibTrans" cxnId="{80BB4B92-BD1C-4957-B651-6E130BAA586B}">
      <dgm:prSet/>
      <dgm:spPr/>
      <dgm:t>
        <a:bodyPr/>
        <a:lstStyle/>
        <a:p>
          <a:endParaRPr lang="en-US" sz="2400"/>
        </a:p>
      </dgm:t>
    </dgm:pt>
    <dgm:pt modelId="{08FFC6D7-1487-4CAB-97F6-B0C2C6EF5865}" type="pres">
      <dgm:prSet presAssocID="{EF146250-0F1D-4FEC-8A0C-B13C7FD8AF22}" presName="composite" presStyleCnt="0">
        <dgm:presLayoutVars>
          <dgm:chMax val="3"/>
          <dgm:animLvl val="lvl"/>
          <dgm:resizeHandles val="exact"/>
        </dgm:presLayoutVars>
      </dgm:prSet>
      <dgm:spPr/>
      <dgm:t>
        <a:bodyPr/>
        <a:lstStyle/>
        <a:p>
          <a:endParaRPr lang="en-US"/>
        </a:p>
      </dgm:t>
    </dgm:pt>
    <dgm:pt modelId="{19623FF7-A529-4D64-811B-9ED82727D55C}" type="pres">
      <dgm:prSet presAssocID="{430ABCC5-2FC5-444B-B793-EA459D729BCA}" presName="gear1" presStyleLbl="node1" presStyleIdx="0" presStyleCnt="3" custAng="21359605" custLinFactNeighborX="3794" custLinFactNeighborY="-92654">
        <dgm:presLayoutVars>
          <dgm:chMax val="1"/>
          <dgm:bulletEnabled val="1"/>
        </dgm:presLayoutVars>
      </dgm:prSet>
      <dgm:spPr/>
      <dgm:t>
        <a:bodyPr/>
        <a:lstStyle/>
        <a:p>
          <a:endParaRPr lang="en-US"/>
        </a:p>
      </dgm:t>
    </dgm:pt>
    <dgm:pt modelId="{0F4AA5C0-EEFA-4FB8-B8D0-E341E4392722}" type="pres">
      <dgm:prSet presAssocID="{430ABCC5-2FC5-444B-B793-EA459D729BCA}" presName="gear1srcNode" presStyleLbl="node1" presStyleIdx="0" presStyleCnt="3"/>
      <dgm:spPr/>
      <dgm:t>
        <a:bodyPr/>
        <a:lstStyle/>
        <a:p>
          <a:endParaRPr lang="en-US"/>
        </a:p>
      </dgm:t>
    </dgm:pt>
    <dgm:pt modelId="{1C910909-486A-479A-ABFB-108F2850887B}" type="pres">
      <dgm:prSet presAssocID="{430ABCC5-2FC5-444B-B793-EA459D729BCA}" presName="gear1dstNode" presStyleLbl="node1" presStyleIdx="0" presStyleCnt="3"/>
      <dgm:spPr/>
      <dgm:t>
        <a:bodyPr/>
        <a:lstStyle/>
        <a:p>
          <a:endParaRPr lang="en-US"/>
        </a:p>
      </dgm:t>
    </dgm:pt>
    <dgm:pt modelId="{A255CFB2-BF9B-45DB-BDCC-1FD6298E3BDC}" type="pres">
      <dgm:prSet presAssocID="{650CA4B8-4CF5-44C0-9E87-16C44E6F4CBE}" presName="gear2" presStyleLbl="node1" presStyleIdx="1" presStyleCnt="3" custAng="393087" custScaleX="219849" custScaleY="206803" custLinFactNeighborX="-30940" custLinFactNeighborY="14132">
        <dgm:presLayoutVars>
          <dgm:chMax val="1"/>
          <dgm:bulletEnabled val="1"/>
        </dgm:presLayoutVars>
      </dgm:prSet>
      <dgm:spPr/>
      <dgm:t>
        <a:bodyPr/>
        <a:lstStyle/>
        <a:p>
          <a:endParaRPr lang="en-US"/>
        </a:p>
      </dgm:t>
    </dgm:pt>
    <dgm:pt modelId="{1BCA2B22-22CF-4C23-A404-EF9F7BBA1F3B}" type="pres">
      <dgm:prSet presAssocID="{650CA4B8-4CF5-44C0-9E87-16C44E6F4CBE}" presName="gear2srcNode" presStyleLbl="node1" presStyleIdx="1" presStyleCnt="3"/>
      <dgm:spPr/>
      <dgm:t>
        <a:bodyPr/>
        <a:lstStyle/>
        <a:p>
          <a:endParaRPr lang="en-US"/>
        </a:p>
      </dgm:t>
    </dgm:pt>
    <dgm:pt modelId="{0B1D1092-15D6-4A5B-93F9-E1E8C6FF24FE}" type="pres">
      <dgm:prSet presAssocID="{650CA4B8-4CF5-44C0-9E87-16C44E6F4CBE}" presName="gear2dstNode" presStyleLbl="node1" presStyleIdx="1" presStyleCnt="3"/>
      <dgm:spPr/>
      <dgm:t>
        <a:bodyPr/>
        <a:lstStyle/>
        <a:p>
          <a:endParaRPr lang="en-US"/>
        </a:p>
      </dgm:t>
    </dgm:pt>
    <dgm:pt modelId="{888042E6-5AD5-4CF8-87CC-08528031B19B}" type="pres">
      <dgm:prSet presAssocID="{4A6CB069-A96C-4EB1-8A08-F4DF13B2D997}" presName="gear3" presStyleLbl="node1" presStyleIdx="2" presStyleCnt="3" custAng="20425322" custScaleX="133612" custScaleY="129239" custLinFactNeighborX="31813" custLinFactNeighborY="89296"/>
      <dgm:spPr/>
      <dgm:t>
        <a:bodyPr/>
        <a:lstStyle/>
        <a:p>
          <a:endParaRPr lang="en-US"/>
        </a:p>
      </dgm:t>
    </dgm:pt>
    <dgm:pt modelId="{EB63B9BE-2A20-49D9-ADCF-390875279D49}" type="pres">
      <dgm:prSet presAssocID="{4A6CB069-A96C-4EB1-8A08-F4DF13B2D997}" presName="gear3tx" presStyleLbl="node1" presStyleIdx="2" presStyleCnt="3">
        <dgm:presLayoutVars>
          <dgm:chMax val="1"/>
          <dgm:bulletEnabled val="1"/>
        </dgm:presLayoutVars>
      </dgm:prSet>
      <dgm:spPr/>
      <dgm:t>
        <a:bodyPr/>
        <a:lstStyle/>
        <a:p>
          <a:endParaRPr lang="en-US"/>
        </a:p>
      </dgm:t>
    </dgm:pt>
    <dgm:pt modelId="{6D553740-4726-4CC3-ADDB-5ACC533CE9BB}" type="pres">
      <dgm:prSet presAssocID="{4A6CB069-A96C-4EB1-8A08-F4DF13B2D997}" presName="gear3srcNode" presStyleLbl="node1" presStyleIdx="2" presStyleCnt="3"/>
      <dgm:spPr/>
      <dgm:t>
        <a:bodyPr/>
        <a:lstStyle/>
        <a:p>
          <a:endParaRPr lang="en-US"/>
        </a:p>
      </dgm:t>
    </dgm:pt>
    <dgm:pt modelId="{1845B311-432D-4F42-974F-7920F8D2819E}" type="pres">
      <dgm:prSet presAssocID="{4A6CB069-A96C-4EB1-8A08-F4DF13B2D997}" presName="gear3dstNode" presStyleLbl="node1" presStyleIdx="2" presStyleCnt="3"/>
      <dgm:spPr/>
      <dgm:t>
        <a:bodyPr/>
        <a:lstStyle/>
        <a:p>
          <a:endParaRPr lang="en-US"/>
        </a:p>
      </dgm:t>
    </dgm:pt>
    <dgm:pt modelId="{82EC1E1D-3F8F-4988-945F-AEDCF9F1E442}" type="pres">
      <dgm:prSet presAssocID="{C6B74EC0-B5CD-4F45-960E-4C5BFA658DE4}" presName="connector1" presStyleLbl="sibTrans2D1" presStyleIdx="0" presStyleCnt="3" custAng="626286" custLinFactNeighborX="9603" custLinFactNeighborY="-60756"/>
      <dgm:spPr/>
      <dgm:t>
        <a:bodyPr/>
        <a:lstStyle/>
        <a:p>
          <a:endParaRPr lang="en-US"/>
        </a:p>
      </dgm:t>
    </dgm:pt>
    <dgm:pt modelId="{C319836E-25D1-4789-BE2B-B891209EE3F8}" type="pres">
      <dgm:prSet presAssocID="{90393956-DB8F-4599-AC4F-45B85C3D78FB}" presName="connector2" presStyleLbl="sibTrans2D1" presStyleIdx="1" presStyleCnt="3" custAng="17750713" custFlipVert="1" custLinFactNeighborX="-46631" custLinFactNeighborY="-20410"/>
      <dgm:spPr/>
      <dgm:t>
        <a:bodyPr/>
        <a:lstStyle/>
        <a:p>
          <a:endParaRPr lang="en-US"/>
        </a:p>
      </dgm:t>
    </dgm:pt>
    <dgm:pt modelId="{25D32B2B-5949-432B-84C7-B2102A870A6C}" type="pres">
      <dgm:prSet presAssocID="{FCF80103-BF73-433E-A686-6DEFA238B2F3}" presName="connector3" presStyleLbl="sibTrans2D1" presStyleIdx="2" presStyleCnt="3" custAng="11326080" custScaleX="113992" custScaleY="94502" custLinFactNeighborX="12717" custLinFactNeighborY="91717"/>
      <dgm:spPr/>
      <dgm:t>
        <a:bodyPr/>
        <a:lstStyle/>
        <a:p>
          <a:endParaRPr lang="en-US"/>
        </a:p>
      </dgm:t>
    </dgm:pt>
  </dgm:ptLst>
  <dgm:cxnLst>
    <dgm:cxn modelId="{5B4F3F67-B51C-4AC1-AB65-5CD7AC8AB2CF}" type="presOf" srcId="{4A6CB069-A96C-4EB1-8A08-F4DF13B2D997}" destId="{EB63B9BE-2A20-49D9-ADCF-390875279D49}" srcOrd="1" destOrd="0" presId="urn:microsoft.com/office/officeart/2005/8/layout/gear1"/>
    <dgm:cxn modelId="{99DCE832-EBA8-41C1-B1A4-5007923F199B}" srcId="{EF146250-0F1D-4FEC-8A0C-B13C7FD8AF22}" destId="{4A6CB069-A96C-4EB1-8A08-F4DF13B2D997}" srcOrd="2" destOrd="0" parTransId="{2A0AC3A4-F3DA-4C89-952A-0A6AC7A83C57}" sibTransId="{FCF80103-BF73-433E-A686-6DEFA238B2F3}"/>
    <dgm:cxn modelId="{860E1353-DF13-496B-A208-E998F5D52459}" srcId="{EF146250-0F1D-4FEC-8A0C-B13C7FD8AF22}" destId="{2CCD4CAD-8D9F-4E45-950B-3A5307AC0029}" srcOrd="3" destOrd="0" parTransId="{EFD95395-969C-48FB-9A6F-0A4A872E9F4F}" sibTransId="{04E2FE66-FEEA-42E9-B2F5-FEF4CB16D3F3}"/>
    <dgm:cxn modelId="{D8137B6B-991D-486F-9421-600D994D5DC7}" type="presOf" srcId="{90393956-DB8F-4599-AC4F-45B85C3D78FB}" destId="{C319836E-25D1-4789-BE2B-B891209EE3F8}" srcOrd="0" destOrd="0" presId="urn:microsoft.com/office/officeart/2005/8/layout/gear1"/>
    <dgm:cxn modelId="{1B872DE1-3B67-4744-B7E1-C8568E6814A2}" type="presOf" srcId="{4A6CB069-A96C-4EB1-8A08-F4DF13B2D997}" destId="{1845B311-432D-4F42-974F-7920F8D2819E}" srcOrd="3" destOrd="0" presId="urn:microsoft.com/office/officeart/2005/8/layout/gear1"/>
    <dgm:cxn modelId="{239550C0-7955-40E0-A3AE-432DD8F6C37B}" type="presOf" srcId="{650CA4B8-4CF5-44C0-9E87-16C44E6F4CBE}" destId="{0B1D1092-15D6-4A5B-93F9-E1E8C6FF24FE}" srcOrd="2" destOrd="0" presId="urn:microsoft.com/office/officeart/2005/8/layout/gear1"/>
    <dgm:cxn modelId="{5BBCDFCD-089C-402A-9105-CF10F8A67BB2}" type="presOf" srcId="{430ABCC5-2FC5-444B-B793-EA459D729BCA}" destId="{1C910909-486A-479A-ABFB-108F2850887B}" srcOrd="2" destOrd="0" presId="urn:microsoft.com/office/officeart/2005/8/layout/gear1"/>
    <dgm:cxn modelId="{165465DF-E4B3-4B36-9895-1EA6B7D6A1D6}" srcId="{EF146250-0F1D-4FEC-8A0C-B13C7FD8AF22}" destId="{430ABCC5-2FC5-444B-B793-EA459D729BCA}" srcOrd="0" destOrd="0" parTransId="{C83CBE5B-F707-4E68-8EC1-55880EA1F66D}" sibTransId="{C6B74EC0-B5CD-4F45-960E-4C5BFA658DE4}"/>
    <dgm:cxn modelId="{A9A5390C-E508-47EB-B194-721C2BBD4B3C}" srcId="{EF146250-0F1D-4FEC-8A0C-B13C7FD8AF22}" destId="{650CA4B8-4CF5-44C0-9E87-16C44E6F4CBE}" srcOrd="1" destOrd="0" parTransId="{BC74B291-8C9F-4957-8720-70E7D534259D}" sibTransId="{90393956-DB8F-4599-AC4F-45B85C3D78FB}"/>
    <dgm:cxn modelId="{F7068678-F682-4450-9AE2-4CCDD4816F36}" type="presOf" srcId="{EF146250-0F1D-4FEC-8A0C-B13C7FD8AF22}" destId="{08FFC6D7-1487-4CAB-97F6-B0C2C6EF5865}" srcOrd="0" destOrd="0" presId="urn:microsoft.com/office/officeart/2005/8/layout/gear1"/>
    <dgm:cxn modelId="{955B71CC-48E5-4FE5-AD58-476F7866EE1D}" type="presOf" srcId="{4A6CB069-A96C-4EB1-8A08-F4DF13B2D997}" destId="{888042E6-5AD5-4CF8-87CC-08528031B19B}" srcOrd="0" destOrd="0" presId="urn:microsoft.com/office/officeart/2005/8/layout/gear1"/>
    <dgm:cxn modelId="{2DF98562-794B-4CAF-B0FB-309D52F42C75}" type="presOf" srcId="{C6B74EC0-B5CD-4F45-960E-4C5BFA658DE4}" destId="{82EC1E1D-3F8F-4988-945F-AEDCF9F1E442}" srcOrd="0" destOrd="0" presId="urn:microsoft.com/office/officeart/2005/8/layout/gear1"/>
    <dgm:cxn modelId="{78D95482-7B61-41B5-98EA-F2F7C21B2DCD}" type="presOf" srcId="{FCF80103-BF73-433E-A686-6DEFA238B2F3}" destId="{25D32B2B-5949-432B-84C7-B2102A870A6C}" srcOrd="0" destOrd="0" presId="urn:microsoft.com/office/officeart/2005/8/layout/gear1"/>
    <dgm:cxn modelId="{D6AD3E32-EA42-47EB-9A49-1E2BB5772CD5}" type="presOf" srcId="{430ABCC5-2FC5-444B-B793-EA459D729BCA}" destId="{0F4AA5C0-EEFA-4FB8-B8D0-E341E4392722}" srcOrd="1" destOrd="0" presId="urn:microsoft.com/office/officeart/2005/8/layout/gear1"/>
    <dgm:cxn modelId="{38700141-34F1-48FD-864E-69A30688DF59}" type="presOf" srcId="{430ABCC5-2FC5-444B-B793-EA459D729BCA}" destId="{19623FF7-A529-4D64-811B-9ED82727D55C}" srcOrd="0" destOrd="0" presId="urn:microsoft.com/office/officeart/2005/8/layout/gear1"/>
    <dgm:cxn modelId="{B58A3B0A-5EFF-4077-BD5C-7E287E309FDF}" type="presOf" srcId="{4A6CB069-A96C-4EB1-8A08-F4DF13B2D997}" destId="{6D553740-4726-4CC3-ADDB-5ACC533CE9BB}" srcOrd="2" destOrd="0" presId="urn:microsoft.com/office/officeart/2005/8/layout/gear1"/>
    <dgm:cxn modelId="{BAAF6737-F0FB-42A8-911E-D9CCCAF717BB}" type="presOf" srcId="{650CA4B8-4CF5-44C0-9E87-16C44E6F4CBE}" destId="{A255CFB2-BF9B-45DB-BDCC-1FD6298E3BDC}" srcOrd="0" destOrd="0" presId="urn:microsoft.com/office/officeart/2005/8/layout/gear1"/>
    <dgm:cxn modelId="{80BB4B92-BD1C-4957-B651-6E130BAA586B}" srcId="{EF146250-0F1D-4FEC-8A0C-B13C7FD8AF22}" destId="{28FF4370-9C31-4E40-AA12-584E30800059}" srcOrd="4" destOrd="0" parTransId="{2BC14D3E-ABB5-43CD-B107-E0A0A5F38D60}" sibTransId="{D391F5D9-0003-4F4E-A173-8E7A15003F5B}"/>
    <dgm:cxn modelId="{CEDEE0B6-10B7-40A1-8CA7-3F8088DDD88E}" type="presOf" srcId="{650CA4B8-4CF5-44C0-9E87-16C44E6F4CBE}" destId="{1BCA2B22-22CF-4C23-A404-EF9F7BBA1F3B}" srcOrd="1" destOrd="0" presId="urn:microsoft.com/office/officeart/2005/8/layout/gear1"/>
    <dgm:cxn modelId="{50DC6DB8-C089-49CE-9C23-0267E639F751}" type="presParOf" srcId="{08FFC6D7-1487-4CAB-97F6-B0C2C6EF5865}" destId="{19623FF7-A529-4D64-811B-9ED82727D55C}" srcOrd="0" destOrd="0" presId="urn:microsoft.com/office/officeart/2005/8/layout/gear1"/>
    <dgm:cxn modelId="{38C2936B-C3DA-4C2E-9BA6-A46E3BB7980F}" type="presParOf" srcId="{08FFC6D7-1487-4CAB-97F6-B0C2C6EF5865}" destId="{0F4AA5C0-EEFA-4FB8-B8D0-E341E4392722}" srcOrd="1" destOrd="0" presId="urn:microsoft.com/office/officeart/2005/8/layout/gear1"/>
    <dgm:cxn modelId="{06116C33-D728-4C2E-B59D-DAA75C9B987B}" type="presParOf" srcId="{08FFC6D7-1487-4CAB-97F6-B0C2C6EF5865}" destId="{1C910909-486A-479A-ABFB-108F2850887B}" srcOrd="2" destOrd="0" presId="urn:microsoft.com/office/officeart/2005/8/layout/gear1"/>
    <dgm:cxn modelId="{615F0186-2A65-43B7-9742-D92AD774EF37}" type="presParOf" srcId="{08FFC6D7-1487-4CAB-97F6-B0C2C6EF5865}" destId="{A255CFB2-BF9B-45DB-BDCC-1FD6298E3BDC}" srcOrd="3" destOrd="0" presId="urn:microsoft.com/office/officeart/2005/8/layout/gear1"/>
    <dgm:cxn modelId="{48E78E55-2AEE-40F0-BE71-5AB6F0904DBF}" type="presParOf" srcId="{08FFC6D7-1487-4CAB-97F6-B0C2C6EF5865}" destId="{1BCA2B22-22CF-4C23-A404-EF9F7BBA1F3B}" srcOrd="4" destOrd="0" presId="urn:microsoft.com/office/officeart/2005/8/layout/gear1"/>
    <dgm:cxn modelId="{39239A86-8E68-4A17-B87C-F3537CE1AC61}" type="presParOf" srcId="{08FFC6D7-1487-4CAB-97F6-B0C2C6EF5865}" destId="{0B1D1092-15D6-4A5B-93F9-E1E8C6FF24FE}" srcOrd="5" destOrd="0" presId="urn:microsoft.com/office/officeart/2005/8/layout/gear1"/>
    <dgm:cxn modelId="{B4D6FF81-49D2-4733-9EE4-AF7986461CEC}" type="presParOf" srcId="{08FFC6D7-1487-4CAB-97F6-B0C2C6EF5865}" destId="{888042E6-5AD5-4CF8-87CC-08528031B19B}" srcOrd="6" destOrd="0" presId="urn:microsoft.com/office/officeart/2005/8/layout/gear1"/>
    <dgm:cxn modelId="{72B99EB6-240B-4211-A74A-A91D5210D9CA}" type="presParOf" srcId="{08FFC6D7-1487-4CAB-97F6-B0C2C6EF5865}" destId="{EB63B9BE-2A20-49D9-ADCF-390875279D49}" srcOrd="7" destOrd="0" presId="urn:microsoft.com/office/officeart/2005/8/layout/gear1"/>
    <dgm:cxn modelId="{49020D2D-AEB6-4EC7-9B37-81F80AD5D37A}" type="presParOf" srcId="{08FFC6D7-1487-4CAB-97F6-B0C2C6EF5865}" destId="{6D553740-4726-4CC3-ADDB-5ACC533CE9BB}" srcOrd="8" destOrd="0" presId="urn:microsoft.com/office/officeart/2005/8/layout/gear1"/>
    <dgm:cxn modelId="{B24C51DB-07E9-4C22-B0B1-2BEEB8F5845C}" type="presParOf" srcId="{08FFC6D7-1487-4CAB-97F6-B0C2C6EF5865}" destId="{1845B311-432D-4F42-974F-7920F8D2819E}" srcOrd="9" destOrd="0" presId="urn:microsoft.com/office/officeart/2005/8/layout/gear1"/>
    <dgm:cxn modelId="{D84D0BF4-A594-4D2D-BCFA-78BDFBBF973F}" type="presParOf" srcId="{08FFC6D7-1487-4CAB-97F6-B0C2C6EF5865}" destId="{82EC1E1D-3F8F-4988-945F-AEDCF9F1E442}" srcOrd="10" destOrd="0" presId="urn:microsoft.com/office/officeart/2005/8/layout/gear1"/>
    <dgm:cxn modelId="{9D3AA215-074E-470E-9746-8170B3F7C214}" type="presParOf" srcId="{08FFC6D7-1487-4CAB-97F6-B0C2C6EF5865}" destId="{C319836E-25D1-4789-BE2B-B891209EE3F8}" srcOrd="11" destOrd="0" presId="urn:microsoft.com/office/officeart/2005/8/layout/gear1"/>
    <dgm:cxn modelId="{28654423-A07E-4465-ABB8-DEE8F45CA760}" type="presParOf" srcId="{08FFC6D7-1487-4CAB-97F6-B0C2C6EF5865}" destId="{25D32B2B-5949-432B-84C7-B2102A870A6C}" srcOrd="12" destOrd="0" presId="urn:microsoft.com/office/officeart/2005/8/layout/gear1"/>
  </dgm:cxnLst>
  <dgm:bg/>
  <dgm:whole/>
  <dgm:extLst>
    <a:ext uri="{C62137D5-CB1D-491B-B009-E17868A290BF}">
      <dgm14:recolorImg xmlns:dgm14="http://schemas.microsoft.com/office/drawing/2010/diagram" xmlns="" val="1"/>
    </a:ex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1901CA-A5E9-40FD-BAC6-9BBD0489B99F}"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142F82D-6155-4355-B667-2A0DA37D1A5C}">
      <dgm:prSet phldrT="[Text]" custT="1"/>
      <dgm:spPr>
        <a:solidFill>
          <a:srgbClr val="800000"/>
        </a:solidFill>
      </dgm:spPr>
      <dgm:t>
        <a:bodyPr/>
        <a:lstStyle/>
        <a:p>
          <a:r>
            <a:rPr lang="en-US" sz="2000" dirty="0" smtClean="0"/>
            <a:t>Collect and analyze data and assess system gaps and opportunities</a:t>
          </a:r>
          <a:endParaRPr lang="en-GB" sz="2000" dirty="0"/>
        </a:p>
      </dgm:t>
    </dgm:pt>
    <dgm:pt modelId="{F23D5EED-5F0E-4DE3-8113-1C7FCFE86FD2}" type="parTrans" cxnId="{FDF32E6E-E35D-4C65-8FD5-E1859D3DD201}">
      <dgm:prSet/>
      <dgm:spPr/>
      <dgm:t>
        <a:bodyPr/>
        <a:lstStyle/>
        <a:p>
          <a:endParaRPr lang="en-GB"/>
        </a:p>
      </dgm:t>
    </dgm:pt>
    <dgm:pt modelId="{97065617-0B20-4D14-8499-8D544812F39E}" type="sibTrans" cxnId="{FDF32E6E-E35D-4C65-8FD5-E1859D3DD201}">
      <dgm:prSet/>
      <dgm:spPr>
        <a:ln w="57150">
          <a:solidFill>
            <a:srgbClr val="006600"/>
          </a:solidFill>
        </a:ln>
      </dgm:spPr>
      <dgm:t>
        <a:bodyPr/>
        <a:lstStyle/>
        <a:p>
          <a:endParaRPr lang="en-GB"/>
        </a:p>
      </dgm:t>
    </dgm:pt>
    <dgm:pt modelId="{FD20769C-B956-4466-B599-EA26FB4F2D66}">
      <dgm:prSet phldrT="[Text]" custT="1"/>
      <dgm:spPr>
        <a:solidFill>
          <a:schemeClr val="accent2">
            <a:lumMod val="75000"/>
          </a:schemeClr>
        </a:solidFill>
      </dgm:spPr>
      <dgm:t>
        <a:bodyPr/>
        <a:lstStyle/>
        <a:p>
          <a:r>
            <a:rPr lang="en-US" sz="2000" dirty="0" smtClean="0"/>
            <a:t>Prioritize and plan using data, identify resource gaps, equity gaps</a:t>
          </a:r>
          <a:endParaRPr lang="en-GB" sz="2000" dirty="0"/>
        </a:p>
      </dgm:t>
    </dgm:pt>
    <dgm:pt modelId="{B70CEB6A-3298-4503-80CC-D38578F99107}" type="parTrans" cxnId="{B8D6D003-96A5-4C61-B535-9597CED5AA73}">
      <dgm:prSet/>
      <dgm:spPr/>
      <dgm:t>
        <a:bodyPr/>
        <a:lstStyle/>
        <a:p>
          <a:endParaRPr lang="en-GB"/>
        </a:p>
      </dgm:t>
    </dgm:pt>
    <dgm:pt modelId="{35102B20-BF50-488B-9361-AFD530B18685}" type="sibTrans" cxnId="{B8D6D003-96A5-4C61-B535-9597CED5AA73}">
      <dgm:prSet/>
      <dgm:spPr>
        <a:ln w="57150">
          <a:solidFill>
            <a:srgbClr val="006600"/>
          </a:solidFill>
        </a:ln>
      </dgm:spPr>
      <dgm:t>
        <a:bodyPr/>
        <a:lstStyle/>
        <a:p>
          <a:endParaRPr lang="en-GB"/>
        </a:p>
      </dgm:t>
    </dgm:pt>
    <dgm:pt modelId="{0FF2F285-152C-4EB9-99D3-E35865291BD5}">
      <dgm:prSet phldrT="[Text]" custT="1"/>
      <dgm:spPr>
        <a:solidFill>
          <a:srgbClr val="006600"/>
        </a:solidFill>
      </dgm:spPr>
      <dgm:t>
        <a:bodyPr/>
        <a:lstStyle/>
        <a:p>
          <a:r>
            <a:rPr lang="en-US" sz="2000" dirty="0" smtClean="0"/>
            <a:t>Policy change, program, implementation</a:t>
          </a:r>
          <a:endParaRPr lang="en-GB" sz="2000" dirty="0"/>
        </a:p>
      </dgm:t>
    </dgm:pt>
    <dgm:pt modelId="{45D864B9-EE27-4583-BBB5-682AE2F61A32}" type="parTrans" cxnId="{00F626B2-AB77-48C4-AD6F-CD8E44F57A5B}">
      <dgm:prSet/>
      <dgm:spPr/>
      <dgm:t>
        <a:bodyPr/>
        <a:lstStyle/>
        <a:p>
          <a:endParaRPr lang="en-GB"/>
        </a:p>
      </dgm:t>
    </dgm:pt>
    <dgm:pt modelId="{74317B8B-6B67-4B82-808B-C0F405BCBD71}" type="sibTrans" cxnId="{00F626B2-AB77-48C4-AD6F-CD8E44F57A5B}">
      <dgm:prSet/>
      <dgm:spPr>
        <a:ln w="57150">
          <a:solidFill>
            <a:srgbClr val="006600"/>
          </a:solidFill>
        </a:ln>
      </dgm:spPr>
      <dgm:t>
        <a:bodyPr/>
        <a:lstStyle/>
        <a:p>
          <a:endParaRPr lang="en-GB"/>
        </a:p>
      </dgm:t>
    </dgm:pt>
    <dgm:pt modelId="{94B3F4D2-35D6-4E8A-9D7D-F4B92A4A7F53}">
      <dgm:prSet phldrT="[Text]" custT="1"/>
      <dgm:spPr>
        <a:solidFill>
          <a:schemeClr val="accent1">
            <a:lumMod val="50000"/>
          </a:schemeClr>
        </a:solidFill>
      </dgm:spPr>
      <dgm:t>
        <a:bodyPr/>
        <a:lstStyle/>
        <a:p>
          <a:r>
            <a:rPr lang="en-US" sz="2000" dirty="0" smtClean="0"/>
            <a:t>Track progress for coverage and equity, inputs and outcomes</a:t>
          </a:r>
          <a:endParaRPr lang="en-GB" sz="2000" dirty="0"/>
        </a:p>
      </dgm:t>
    </dgm:pt>
    <dgm:pt modelId="{32BA88D0-E4C0-4DAD-AC74-8CDA8B0D3FBB}" type="parTrans" cxnId="{5262F87F-2619-40AC-9E70-D0435A9474B1}">
      <dgm:prSet/>
      <dgm:spPr/>
      <dgm:t>
        <a:bodyPr/>
        <a:lstStyle/>
        <a:p>
          <a:endParaRPr lang="en-GB"/>
        </a:p>
      </dgm:t>
    </dgm:pt>
    <dgm:pt modelId="{0B1CADA4-25EE-48A7-983F-4772FFBE1155}" type="sibTrans" cxnId="{5262F87F-2619-40AC-9E70-D0435A9474B1}">
      <dgm:prSet/>
      <dgm:spPr>
        <a:ln w="57150">
          <a:solidFill>
            <a:srgbClr val="006600"/>
          </a:solidFill>
        </a:ln>
      </dgm:spPr>
      <dgm:t>
        <a:bodyPr/>
        <a:lstStyle/>
        <a:p>
          <a:endParaRPr lang="en-GB"/>
        </a:p>
      </dgm:t>
    </dgm:pt>
    <dgm:pt modelId="{B831E1AB-5903-4963-ABA5-AB3B90FF9C92}" type="pres">
      <dgm:prSet presAssocID="{EA1901CA-A5E9-40FD-BAC6-9BBD0489B99F}" presName="cycle" presStyleCnt="0">
        <dgm:presLayoutVars>
          <dgm:dir/>
          <dgm:resizeHandles val="exact"/>
        </dgm:presLayoutVars>
      </dgm:prSet>
      <dgm:spPr/>
      <dgm:t>
        <a:bodyPr/>
        <a:lstStyle/>
        <a:p>
          <a:endParaRPr lang="en-GB"/>
        </a:p>
      </dgm:t>
    </dgm:pt>
    <dgm:pt modelId="{E8F66401-86CF-47A3-9BE5-EF6D8CE89B1F}" type="pres">
      <dgm:prSet presAssocID="{1142F82D-6155-4355-B667-2A0DA37D1A5C}" presName="node" presStyleLbl="node1" presStyleIdx="0" presStyleCnt="4" custScaleX="146236" custScaleY="70430">
        <dgm:presLayoutVars>
          <dgm:bulletEnabled val="1"/>
        </dgm:presLayoutVars>
      </dgm:prSet>
      <dgm:spPr/>
      <dgm:t>
        <a:bodyPr/>
        <a:lstStyle/>
        <a:p>
          <a:endParaRPr lang="en-GB"/>
        </a:p>
      </dgm:t>
    </dgm:pt>
    <dgm:pt modelId="{FE554DA1-F633-4761-AAF6-A07EBAC4C734}" type="pres">
      <dgm:prSet presAssocID="{1142F82D-6155-4355-B667-2A0DA37D1A5C}" presName="spNode" presStyleCnt="0"/>
      <dgm:spPr/>
    </dgm:pt>
    <dgm:pt modelId="{603806DB-C8B3-47F7-A415-AD2DB4DA7CCC}" type="pres">
      <dgm:prSet presAssocID="{97065617-0B20-4D14-8499-8D544812F39E}" presName="sibTrans" presStyleLbl="sibTrans1D1" presStyleIdx="0" presStyleCnt="4"/>
      <dgm:spPr/>
      <dgm:t>
        <a:bodyPr/>
        <a:lstStyle/>
        <a:p>
          <a:endParaRPr lang="en-GB"/>
        </a:p>
      </dgm:t>
    </dgm:pt>
    <dgm:pt modelId="{FBE736CB-0664-4554-96A0-027CFA3007CF}" type="pres">
      <dgm:prSet presAssocID="{FD20769C-B956-4466-B599-EA26FB4F2D66}" presName="node" presStyleLbl="node1" presStyleIdx="1" presStyleCnt="4" custScaleX="125222" custRadScaleRad="126452" custRadScaleInc="618">
        <dgm:presLayoutVars>
          <dgm:bulletEnabled val="1"/>
        </dgm:presLayoutVars>
      </dgm:prSet>
      <dgm:spPr/>
      <dgm:t>
        <a:bodyPr/>
        <a:lstStyle/>
        <a:p>
          <a:endParaRPr lang="en-GB"/>
        </a:p>
      </dgm:t>
    </dgm:pt>
    <dgm:pt modelId="{3F9A25CF-5F4F-42F1-8FA4-D5034CB1003D}" type="pres">
      <dgm:prSet presAssocID="{FD20769C-B956-4466-B599-EA26FB4F2D66}" presName="spNode" presStyleCnt="0"/>
      <dgm:spPr/>
    </dgm:pt>
    <dgm:pt modelId="{70D5EF80-C711-4F5C-9DCE-DAC8C1A91256}" type="pres">
      <dgm:prSet presAssocID="{35102B20-BF50-488B-9361-AFD530B18685}" presName="sibTrans" presStyleLbl="sibTrans1D1" presStyleIdx="1" presStyleCnt="4"/>
      <dgm:spPr/>
      <dgm:t>
        <a:bodyPr/>
        <a:lstStyle/>
        <a:p>
          <a:endParaRPr lang="en-GB"/>
        </a:p>
      </dgm:t>
    </dgm:pt>
    <dgm:pt modelId="{D14CCF94-543A-4C69-BAE1-1F3229F78F23}" type="pres">
      <dgm:prSet presAssocID="{0FF2F285-152C-4EB9-99D3-E35865291BD5}" presName="node" presStyleLbl="node1" presStyleIdx="2" presStyleCnt="4" custScaleX="145321" custScaleY="72183">
        <dgm:presLayoutVars>
          <dgm:bulletEnabled val="1"/>
        </dgm:presLayoutVars>
      </dgm:prSet>
      <dgm:spPr/>
      <dgm:t>
        <a:bodyPr/>
        <a:lstStyle/>
        <a:p>
          <a:endParaRPr lang="en-GB"/>
        </a:p>
      </dgm:t>
    </dgm:pt>
    <dgm:pt modelId="{7C21C910-27FA-4704-B7FD-9CCF9623F527}" type="pres">
      <dgm:prSet presAssocID="{0FF2F285-152C-4EB9-99D3-E35865291BD5}" presName="spNode" presStyleCnt="0"/>
      <dgm:spPr/>
    </dgm:pt>
    <dgm:pt modelId="{B9B36571-EAE4-4363-9031-63B4E8E63110}" type="pres">
      <dgm:prSet presAssocID="{74317B8B-6B67-4B82-808B-C0F405BCBD71}" presName="sibTrans" presStyleLbl="sibTrans1D1" presStyleIdx="2" presStyleCnt="4"/>
      <dgm:spPr/>
      <dgm:t>
        <a:bodyPr/>
        <a:lstStyle/>
        <a:p>
          <a:endParaRPr lang="en-GB"/>
        </a:p>
      </dgm:t>
    </dgm:pt>
    <dgm:pt modelId="{9A131A7B-73AF-4E1B-95D2-3D221796A87A}" type="pres">
      <dgm:prSet presAssocID="{94B3F4D2-35D6-4E8A-9D7D-F4B92A4A7F53}" presName="node" presStyleLbl="node1" presStyleIdx="3" presStyleCnt="4" custScaleX="132634" custRadScaleRad="136777" custRadScaleInc="-572">
        <dgm:presLayoutVars>
          <dgm:bulletEnabled val="1"/>
        </dgm:presLayoutVars>
      </dgm:prSet>
      <dgm:spPr/>
      <dgm:t>
        <a:bodyPr/>
        <a:lstStyle/>
        <a:p>
          <a:endParaRPr lang="en-GB"/>
        </a:p>
      </dgm:t>
    </dgm:pt>
    <dgm:pt modelId="{3C16E471-0211-4CFC-ADEA-4BB1B5B5360B}" type="pres">
      <dgm:prSet presAssocID="{94B3F4D2-35D6-4E8A-9D7D-F4B92A4A7F53}" presName="spNode" presStyleCnt="0"/>
      <dgm:spPr/>
    </dgm:pt>
    <dgm:pt modelId="{22AFFBB7-7BB2-4F83-8316-1175D88036BF}" type="pres">
      <dgm:prSet presAssocID="{0B1CADA4-25EE-48A7-983F-4772FFBE1155}" presName="sibTrans" presStyleLbl="sibTrans1D1" presStyleIdx="3" presStyleCnt="4"/>
      <dgm:spPr/>
      <dgm:t>
        <a:bodyPr/>
        <a:lstStyle/>
        <a:p>
          <a:endParaRPr lang="en-GB"/>
        </a:p>
      </dgm:t>
    </dgm:pt>
  </dgm:ptLst>
  <dgm:cxnLst>
    <dgm:cxn modelId="{B8D6D003-96A5-4C61-B535-9597CED5AA73}" srcId="{EA1901CA-A5E9-40FD-BAC6-9BBD0489B99F}" destId="{FD20769C-B956-4466-B599-EA26FB4F2D66}" srcOrd="1" destOrd="0" parTransId="{B70CEB6A-3298-4503-80CC-D38578F99107}" sibTransId="{35102B20-BF50-488B-9361-AFD530B18685}"/>
    <dgm:cxn modelId="{7DC97B99-46F9-497D-9045-8EB350EA6C77}" type="presOf" srcId="{0FF2F285-152C-4EB9-99D3-E35865291BD5}" destId="{D14CCF94-543A-4C69-BAE1-1F3229F78F23}" srcOrd="0" destOrd="0" presId="urn:microsoft.com/office/officeart/2005/8/layout/cycle5"/>
    <dgm:cxn modelId="{DE238D65-E501-4FC7-9968-4D02AE7304D7}" type="presOf" srcId="{EA1901CA-A5E9-40FD-BAC6-9BBD0489B99F}" destId="{B831E1AB-5903-4963-ABA5-AB3B90FF9C92}" srcOrd="0" destOrd="0" presId="urn:microsoft.com/office/officeart/2005/8/layout/cycle5"/>
    <dgm:cxn modelId="{D9EEFDD9-2D06-41D0-89AD-73035DD15D65}" type="presOf" srcId="{0B1CADA4-25EE-48A7-983F-4772FFBE1155}" destId="{22AFFBB7-7BB2-4F83-8316-1175D88036BF}" srcOrd="0" destOrd="0" presId="urn:microsoft.com/office/officeart/2005/8/layout/cycle5"/>
    <dgm:cxn modelId="{27F90538-D855-49CB-9534-2EDF292C93D8}" type="presOf" srcId="{1142F82D-6155-4355-B667-2A0DA37D1A5C}" destId="{E8F66401-86CF-47A3-9BE5-EF6D8CE89B1F}" srcOrd="0" destOrd="0" presId="urn:microsoft.com/office/officeart/2005/8/layout/cycle5"/>
    <dgm:cxn modelId="{5EF011FA-60AD-4FB7-BB02-122AE00E1AD9}" type="presOf" srcId="{74317B8B-6B67-4B82-808B-C0F405BCBD71}" destId="{B9B36571-EAE4-4363-9031-63B4E8E63110}" srcOrd="0" destOrd="0" presId="urn:microsoft.com/office/officeart/2005/8/layout/cycle5"/>
    <dgm:cxn modelId="{88CF3AEA-9B51-4844-845A-AA9C2C02CC60}" type="presOf" srcId="{FD20769C-B956-4466-B599-EA26FB4F2D66}" destId="{FBE736CB-0664-4554-96A0-027CFA3007CF}" srcOrd="0" destOrd="0" presId="urn:microsoft.com/office/officeart/2005/8/layout/cycle5"/>
    <dgm:cxn modelId="{5262F87F-2619-40AC-9E70-D0435A9474B1}" srcId="{EA1901CA-A5E9-40FD-BAC6-9BBD0489B99F}" destId="{94B3F4D2-35D6-4E8A-9D7D-F4B92A4A7F53}" srcOrd="3" destOrd="0" parTransId="{32BA88D0-E4C0-4DAD-AC74-8CDA8B0D3FBB}" sibTransId="{0B1CADA4-25EE-48A7-983F-4772FFBE1155}"/>
    <dgm:cxn modelId="{608B4EEB-A936-4E4E-A1C0-9A97B359380D}" type="presOf" srcId="{97065617-0B20-4D14-8499-8D544812F39E}" destId="{603806DB-C8B3-47F7-A415-AD2DB4DA7CCC}" srcOrd="0" destOrd="0" presId="urn:microsoft.com/office/officeart/2005/8/layout/cycle5"/>
    <dgm:cxn modelId="{07BD69B4-691D-4260-BAA6-4C1A124D7DD0}" type="presOf" srcId="{94B3F4D2-35D6-4E8A-9D7D-F4B92A4A7F53}" destId="{9A131A7B-73AF-4E1B-95D2-3D221796A87A}" srcOrd="0" destOrd="0" presId="urn:microsoft.com/office/officeart/2005/8/layout/cycle5"/>
    <dgm:cxn modelId="{CADD8F51-F4B9-4785-89CF-234D3403C79E}" type="presOf" srcId="{35102B20-BF50-488B-9361-AFD530B18685}" destId="{70D5EF80-C711-4F5C-9DCE-DAC8C1A91256}" srcOrd="0" destOrd="0" presId="urn:microsoft.com/office/officeart/2005/8/layout/cycle5"/>
    <dgm:cxn modelId="{FDF32E6E-E35D-4C65-8FD5-E1859D3DD201}" srcId="{EA1901CA-A5E9-40FD-BAC6-9BBD0489B99F}" destId="{1142F82D-6155-4355-B667-2A0DA37D1A5C}" srcOrd="0" destOrd="0" parTransId="{F23D5EED-5F0E-4DE3-8113-1C7FCFE86FD2}" sibTransId="{97065617-0B20-4D14-8499-8D544812F39E}"/>
    <dgm:cxn modelId="{00F626B2-AB77-48C4-AD6F-CD8E44F57A5B}" srcId="{EA1901CA-A5E9-40FD-BAC6-9BBD0489B99F}" destId="{0FF2F285-152C-4EB9-99D3-E35865291BD5}" srcOrd="2" destOrd="0" parTransId="{45D864B9-EE27-4583-BBB5-682AE2F61A32}" sibTransId="{74317B8B-6B67-4B82-808B-C0F405BCBD71}"/>
    <dgm:cxn modelId="{32633C72-13AC-4D4C-AA64-0F9C32D5594B}" type="presParOf" srcId="{B831E1AB-5903-4963-ABA5-AB3B90FF9C92}" destId="{E8F66401-86CF-47A3-9BE5-EF6D8CE89B1F}" srcOrd="0" destOrd="0" presId="urn:microsoft.com/office/officeart/2005/8/layout/cycle5"/>
    <dgm:cxn modelId="{7C71C0FF-1B45-48E6-82EF-A2B483C604E1}" type="presParOf" srcId="{B831E1AB-5903-4963-ABA5-AB3B90FF9C92}" destId="{FE554DA1-F633-4761-AAF6-A07EBAC4C734}" srcOrd="1" destOrd="0" presId="urn:microsoft.com/office/officeart/2005/8/layout/cycle5"/>
    <dgm:cxn modelId="{2CEA14F8-C13E-415A-9F41-BC00D9AA7AA4}" type="presParOf" srcId="{B831E1AB-5903-4963-ABA5-AB3B90FF9C92}" destId="{603806DB-C8B3-47F7-A415-AD2DB4DA7CCC}" srcOrd="2" destOrd="0" presId="urn:microsoft.com/office/officeart/2005/8/layout/cycle5"/>
    <dgm:cxn modelId="{8695D15C-FF28-4146-8460-1DCF1928BEEE}" type="presParOf" srcId="{B831E1AB-5903-4963-ABA5-AB3B90FF9C92}" destId="{FBE736CB-0664-4554-96A0-027CFA3007CF}" srcOrd="3" destOrd="0" presId="urn:microsoft.com/office/officeart/2005/8/layout/cycle5"/>
    <dgm:cxn modelId="{FFBB7502-9AAC-49F9-8FF0-10D678116695}" type="presParOf" srcId="{B831E1AB-5903-4963-ABA5-AB3B90FF9C92}" destId="{3F9A25CF-5F4F-42F1-8FA4-D5034CB1003D}" srcOrd="4" destOrd="0" presId="urn:microsoft.com/office/officeart/2005/8/layout/cycle5"/>
    <dgm:cxn modelId="{E4272680-7244-4953-A2F3-4DB50518D52B}" type="presParOf" srcId="{B831E1AB-5903-4963-ABA5-AB3B90FF9C92}" destId="{70D5EF80-C711-4F5C-9DCE-DAC8C1A91256}" srcOrd="5" destOrd="0" presId="urn:microsoft.com/office/officeart/2005/8/layout/cycle5"/>
    <dgm:cxn modelId="{089E3579-01B2-4098-B239-9E05BD9C38D5}" type="presParOf" srcId="{B831E1AB-5903-4963-ABA5-AB3B90FF9C92}" destId="{D14CCF94-543A-4C69-BAE1-1F3229F78F23}" srcOrd="6" destOrd="0" presId="urn:microsoft.com/office/officeart/2005/8/layout/cycle5"/>
    <dgm:cxn modelId="{743D6C7A-5D74-4F15-B1B9-CBEB09DD1655}" type="presParOf" srcId="{B831E1AB-5903-4963-ABA5-AB3B90FF9C92}" destId="{7C21C910-27FA-4704-B7FD-9CCF9623F527}" srcOrd="7" destOrd="0" presId="urn:microsoft.com/office/officeart/2005/8/layout/cycle5"/>
    <dgm:cxn modelId="{074C1039-2A70-4BD5-8EB4-115D0B33900C}" type="presParOf" srcId="{B831E1AB-5903-4963-ABA5-AB3B90FF9C92}" destId="{B9B36571-EAE4-4363-9031-63B4E8E63110}" srcOrd="8" destOrd="0" presId="urn:microsoft.com/office/officeart/2005/8/layout/cycle5"/>
    <dgm:cxn modelId="{FFDE3B9A-AC67-44C3-A562-F6D8C775FCD9}" type="presParOf" srcId="{B831E1AB-5903-4963-ABA5-AB3B90FF9C92}" destId="{9A131A7B-73AF-4E1B-95D2-3D221796A87A}" srcOrd="9" destOrd="0" presId="urn:microsoft.com/office/officeart/2005/8/layout/cycle5"/>
    <dgm:cxn modelId="{C9187C15-3D2D-48EE-9411-DA55C63B74DB}" type="presParOf" srcId="{B831E1AB-5903-4963-ABA5-AB3B90FF9C92}" destId="{3C16E471-0211-4CFC-ADEA-4BB1B5B5360B}" srcOrd="10" destOrd="0" presId="urn:microsoft.com/office/officeart/2005/8/layout/cycle5"/>
    <dgm:cxn modelId="{B703A9BF-8246-4EFB-AFBD-BB20B2CB93D7}" type="presParOf" srcId="{B831E1AB-5903-4963-ABA5-AB3B90FF9C92}" destId="{22AFFBB7-7BB2-4F83-8316-1175D88036BF}" srcOrd="11" destOrd="0" presId="urn:microsoft.com/office/officeart/2005/8/layout/cycle5"/>
  </dgm:cxnLst>
  <dgm:bg/>
  <dgm:whole>
    <a:ln>
      <a:noFill/>
    </a:ln>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856A65BA-E968-4846-90C0-1FAB4335E5A1}">
      <dsp:nvSpPr>
        <dsp:cNvPr id="0" name=""/>
        <dsp:cNvSpPr/>
      </dsp:nvSpPr>
      <dsp:spPr>
        <a:xfrm>
          <a:off x="0" y="429432"/>
          <a:ext cx="6172199" cy="3857624"/>
        </a:xfrm>
        <a:prstGeom prst="swooshArrow">
          <a:avLst>
            <a:gd name="adj1" fmla="val 25000"/>
            <a:gd name="adj2" fmla="val 25000"/>
          </a:avLst>
        </a:prstGeom>
        <a:solidFill>
          <a:srgbClr val="800000"/>
        </a:solidFill>
        <a:ln>
          <a:solidFill>
            <a:srgbClr val="990033"/>
          </a:solidFill>
        </a:ln>
        <a:effectLst/>
      </dsp:spPr>
      <dsp:style>
        <a:lnRef idx="0">
          <a:scrgbClr r="0" g="0" b="0"/>
        </a:lnRef>
        <a:fillRef idx="1">
          <a:scrgbClr r="0" g="0" b="0"/>
        </a:fillRef>
        <a:effectRef idx="0">
          <a:scrgbClr r="0" g="0" b="0"/>
        </a:effectRef>
        <a:fontRef idx="minor"/>
      </dsp:style>
    </dsp:sp>
    <dsp:sp modelId="{8FB1DDA2-FA8D-46B6-8720-0BE55CAF4124}">
      <dsp:nvSpPr>
        <dsp:cNvPr id="0" name=""/>
        <dsp:cNvSpPr/>
      </dsp:nvSpPr>
      <dsp:spPr>
        <a:xfrm>
          <a:off x="783869" y="3091964"/>
          <a:ext cx="160477" cy="160477"/>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BF024-EA41-4536-B15B-4A443BF5EC65}">
      <dsp:nvSpPr>
        <dsp:cNvPr id="0" name=""/>
        <dsp:cNvSpPr/>
      </dsp:nvSpPr>
      <dsp:spPr>
        <a:xfrm>
          <a:off x="792086" y="3539915"/>
          <a:ext cx="1438122" cy="7445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5034" tIns="0" rIns="0" bIns="0" numCol="1" spcCol="1270" anchor="t" anchorCtr="0">
          <a:noAutofit/>
        </a:bodyPr>
        <a:lstStyle/>
        <a:p>
          <a:pPr lvl="0" algn="l" defTabSz="1066800">
            <a:lnSpc>
              <a:spcPct val="90000"/>
            </a:lnSpc>
            <a:spcBef>
              <a:spcPct val="0"/>
            </a:spcBef>
            <a:spcAft>
              <a:spcPct val="35000"/>
            </a:spcAft>
          </a:pPr>
          <a:r>
            <a:rPr lang="en-US" sz="2400" kern="1200" dirty="0" smtClean="0"/>
            <a:t>Country profiles</a:t>
          </a:r>
          <a:endParaRPr lang="en-US" sz="2400" kern="1200" dirty="0"/>
        </a:p>
      </dsp:txBody>
      <dsp:txXfrm>
        <a:off x="792086" y="3539915"/>
        <a:ext cx="1438122" cy="744521"/>
      </dsp:txXfrm>
    </dsp:sp>
    <dsp:sp modelId="{4CAEB872-C42A-4105-A434-59540F30FD16}">
      <dsp:nvSpPr>
        <dsp:cNvPr id="0" name=""/>
        <dsp:cNvSpPr/>
      </dsp:nvSpPr>
      <dsp:spPr>
        <a:xfrm>
          <a:off x="2200389" y="2043462"/>
          <a:ext cx="290093" cy="2900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2A5F9C-A9C9-48D9-A0E6-12FCCDC674E2}">
      <dsp:nvSpPr>
        <dsp:cNvPr id="0" name=""/>
        <dsp:cNvSpPr/>
      </dsp:nvSpPr>
      <dsp:spPr>
        <a:xfrm>
          <a:off x="2160247" y="2710522"/>
          <a:ext cx="1728220" cy="15739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3714" tIns="0" rIns="0" bIns="0" numCol="1" spcCol="1270" anchor="t" anchorCtr="0">
          <a:noAutofit/>
        </a:bodyPr>
        <a:lstStyle/>
        <a:p>
          <a:pPr lvl="0" algn="l" defTabSz="1066800">
            <a:lnSpc>
              <a:spcPct val="90000"/>
            </a:lnSpc>
            <a:spcBef>
              <a:spcPct val="0"/>
            </a:spcBef>
            <a:spcAft>
              <a:spcPct val="35000"/>
            </a:spcAft>
          </a:pPr>
          <a:r>
            <a:rPr lang="en-US" sz="2400" kern="1200" dirty="0" smtClean="0"/>
            <a:t>Analysis </a:t>
          </a:r>
          <a:br>
            <a:rPr lang="en-US" sz="2400" kern="1200" dirty="0" smtClean="0"/>
          </a:br>
          <a:r>
            <a:rPr lang="en-US" sz="2400" kern="1200" dirty="0" smtClean="0"/>
            <a:t>&amp; events</a:t>
          </a:r>
          <a:endParaRPr lang="en-US" sz="2400" kern="1200" dirty="0"/>
        </a:p>
      </dsp:txBody>
      <dsp:txXfrm>
        <a:off x="2160247" y="2710522"/>
        <a:ext cx="1728220" cy="1573911"/>
      </dsp:txXfrm>
    </dsp:sp>
    <dsp:sp modelId="{5A29896A-97B1-4347-956F-F75F9921F932}">
      <dsp:nvSpPr>
        <dsp:cNvPr id="0" name=""/>
        <dsp:cNvSpPr/>
      </dsp:nvSpPr>
      <dsp:spPr>
        <a:xfrm>
          <a:off x="3903916" y="1405411"/>
          <a:ext cx="401193" cy="401193"/>
        </a:xfrm>
        <a:prstGeom prst="ellipse">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47EA64-5EA7-4692-919A-4FE3623F63E5}">
      <dsp:nvSpPr>
        <dsp:cNvPr id="0" name=""/>
        <dsp:cNvSpPr/>
      </dsp:nvSpPr>
      <dsp:spPr>
        <a:xfrm>
          <a:off x="3744409" y="2356902"/>
          <a:ext cx="2283718" cy="18555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2584" tIns="0" rIns="0" bIns="0" numCol="1" spcCol="1270" anchor="t" anchorCtr="0">
          <a:noAutofit/>
        </a:bodyPr>
        <a:lstStyle/>
        <a:p>
          <a:pPr lvl="0" algn="l" defTabSz="1066800">
            <a:lnSpc>
              <a:spcPct val="90000"/>
            </a:lnSpc>
            <a:spcBef>
              <a:spcPct val="0"/>
            </a:spcBef>
            <a:spcAft>
              <a:spcPct val="35000"/>
            </a:spcAft>
          </a:pPr>
          <a:r>
            <a:rPr lang="en-US" sz="2400" kern="1200" dirty="0" smtClean="0"/>
            <a:t>Evidence-based planning, budgeting &amp; programs</a:t>
          </a:r>
          <a:endParaRPr lang="en-US" sz="2400" kern="1200" dirty="0"/>
        </a:p>
      </dsp:txBody>
      <dsp:txXfrm>
        <a:off x="3744409" y="2356902"/>
        <a:ext cx="2283718" cy="1855527"/>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BEE8E7-716C-40A5-88B3-138049095150}">
      <dsp:nvSpPr>
        <dsp:cNvPr id="0" name=""/>
        <dsp:cNvSpPr/>
      </dsp:nvSpPr>
      <dsp:spPr>
        <a:xfrm rot="5400000">
          <a:off x="4464079" y="-2061256"/>
          <a:ext cx="2113877"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Promote use of evidence and national or subnational data in decision making</a:t>
          </a:r>
          <a:endParaRPr lang="en-US" sz="1800" kern="1200" dirty="0"/>
        </a:p>
        <a:p>
          <a:pPr marL="228600" lvl="1" indent="-228600" algn="l" defTabSz="977900">
            <a:lnSpc>
              <a:spcPct val="90000"/>
            </a:lnSpc>
            <a:spcBef>
              <a:spcPct val="0"/>
            </a:spcBef>
            <a:spcAft>
              <a:spcPct val="15000"/>
            </a:spcAft>
            <a:buChar char="••"/>
          </a:pPr>
          <a:r>
            <a:rPr lang="en-US" sz="2200" kern="1200" dirty="0" smtClean="0"/>
            <a:t>Increase public &amp; politicians awareness of RMNCH needs</a:t>
          </a:r>
          <a:endParaRPr lang="en-US" sz="2200" kern="1200" dirty="0"/>
        </a:p>
        <a:p>
          <a:pPr marL="228600" lvl="1" indent="-228600" algn="l" defTabSz="977900">
            <a:lnSpc>
              <a:spcPct val="90000"/>
            </a:lnSpc>
            <a:spcBef>
              <a:spcPct val="0"/>
            </a:spcBef>
            <a:spcAft>
              <a:spcPct val="15000"/>
            </a:spcAft>
            <a:buChar char="••"/>
          </a:pPr>
          <a:r>
            <a:rPr lang="en-US" sz="2200" kern="1200" dirty="0" smtClean="0"/>
            <a:t>Highlight priorities for strengthening national data systems</a:t>
          </a:r>
          <a:endParaRPr lang="en-US" sz="2200" kern="1200" dirty="0"/>
        </a:p>
      </dsp:txBody>
      <dsp:txXfrm rot="5400000">
        <a:off x="4464079" y="-2061256"/>
        <a:ext cx="2113877" cy="6237514"/>
      </dsp:txXfrm>
    </dsp:sp>
    <dsp:sp modelId="{ADA4FD8D-B74D-416E-8592-A2AA35BC8340}">
      <dsp:nvSpPr>
        <dsp:cNvPr id="0" name=""/>
        <dsp:cNvSpPr/>
      </dsp:nvSpPr>
      <dsp:spPr>
        <a:xfrm>
          <a:off x="0" y="619961"/>
          <a:ext cx="2401077" cy="789184"/>
        </a:xfrm>
        <a:prstGeom prst="roundRect">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Data used for action</a:t>
          </a:r>
          <a:endParaRPr lang="en-US" sz="2400" kern="1200" dirty="0"/>
        </a:p>
      </dsp:txBody>
      <dsp:txXfrm>
        <a:off x="0" y="619961"/>
        <a:ext cx="2401077" cy="789184"/>
      </dsp:txXfrm>
    </dsp:sp>
    <dsp:sp modelId="{E4343359-0BCE-46B8-BC22-1894FB61820B}">
      <dsp:nvSpPr>
        <dsp:cNvPr id="0" name=""/>
        <dsp:cNvSpPr/>
      </dsp:nvSpPr>
      <dsp:spPr>
        <a:xfrm rot="5400000">
          <a:off x="4593458" y="-37297"/>
          <a:ext cx="1855120"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Assess current domestic &amp; external resources for RMNCH</a:t>
          </a:r>
          <a:endParaRPr lang="en-US" sz="2200" kern="1200" dirty="0"/>
        </a:p>
        <a:p>
          <a:pPr marL="228600" lvl="1" indent="-228600" algn="l" defTabSz="977900">
            <a:lnSpc>
              <a:spcPct val="90000"/>
            </a:lnSpc>
            <a:spcBef>
              <a:spcPct val="0"/>
            </a:spcBef>
            <a:spcAft>
              <a:spcPct val="15000"/>
            </a:spcAft>
            <a:buChar char="••"/>
          </a:pPr>
          <a:r>
            <a:rPr lang="en-US" sz="2200" kern="1200" dirty="0" smtClean="0"/>
            <a:t>Links resources used with outcomes obtained</a:t>
          </a:r>
          <a:endParaRPr lang="en-US" sz="2200" kern="1200" dirty="0"/>
        </a:p>
        <a:p>
          <a:pPr marL="228600" lvl="1" indent="-228600" algn="l" defTabSz="977900">
            <a:lnSpc>
              <a:spcPct val="90000"/>
            </a:lnSpc>
            <a:spcBef>
              <a:spcPct val="0"/>
            </a:spcBef>
            <a:spcAft>
              <a:spcPct val="15000"/>
            </a:spcAft>
            <a:buChar char="••"/>
          </a:pPr>
          <a:r>
            <a:rPr lang="en-US" sz="2200" kern="1200" dirty="0" smtClean="0"/>
            <a:t>Promote more efficient and equitable use of resources</a:t>
          </a:r>
          <a:endParaRPr lang="en-US" sz="2200" kern="1200" dirty="0"/>
        </a:p>
      </dsp:txBody>
      <dsp:txXfrm rot="5400000">
        <a:off x="4593458" y="-37297"/>
        <a:ext cx="1855120" cy="6237514"/>
      </dsp:txXfrm>
    </dsp:sp>
    <dsp:sp modelId="{49CB0E25-2104-43EE-A1DF-070604B175D5}">
      <dsp:nvSpPr>
        <dsp:cNvPr id="0" name=""/>
        <dsp:cNvSpPr/>
      </dsp:nvSpPr>
      <dsp:spPr>
        <a:xfrm>
          <a:off x="1184" y="2686867"/>
          <a:ext cx="2401077" cy="789184"/>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Resources maximised</a:t>
          </a:r>
          <a:endParaRPr lang="en-US" sz="2400" kern="1200" dirty="0"/>
        </a:p>
      </dsp:txBody>
      <dsp:txXfrm>
        <a:off x="1184" y="2686867"/>
        <a:ext cx="2401077" cy="789184"/>
      </dsp:txXfrm>
    </dsp:sp>
    <dsp:sp modelId="{0B457A84-0910-40B0-A332-3BC6A5533D6E}">
      <dsp:nvSpPr>
        <dsp:cNvPr id="0" name=""/>
        <dsp:cNvSpPr/>
      </dsp:nvSpPr>
      <dsp:spPr>
        <a:xfrm rot="5400000">
          <a:off x="4606903" y="1843836"/>
          <a:ext cx="1828231" cy="6237514"/>
        </a:xfrm>
        <a:prstGeom prst="round2SameRect">
          <a:avLst/>
        </a:prstGeom>
        <a:solidFill>
          <a:schemeClr val="accent1">
            <a:lumMod val="40000"/>
            <a:lumOff val="60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77900">
            <a:lnSpc>
              <a:spcPct val="90000"/>
            </a:lnSpc>
            <a:spcBef>
              <a:spcPct val="0"/>
            </a:spcBef>
            <a:spcAft>
              <a:spcPct val="15000"/>
            </a:spcAft>
            <a:buChar char="••"/>
          </a:pPr>
          <a:r>
            <a:rPr lang="en-US" sz="2200" kern="1200" dirty="0" smtClean="0"/>
            <a:t>Increase advocacy for accelerated improvements for  the health of women, newborns &amp; children, </a:t>
          </a:r>
          <a:endParaRPr lang="en-US" sz="2200" kern="1200" dirty="0"/>
        </a:p>
        <a:p>
          <a:pPr marL="228600" lvl="1" indent="-228600" algn="l" defTabSz="977900">
            <a:lnSpc>
              <a:spcPct val="90000"/>
            </a:lnSpc>
            <a:spcBef>
              <a:spcPct val="0"/>
            </a:spcBef>
            <a:spcAft>
              <a:spcPct val="15000"/>
            </a:spcAft>
            <a:buChar char="••"/>
          </a:pPr>
          <a:r>
            <a:rPr lang="en-US" sz="2200" kern="1200" dirty="0" smtClean="0"/>
            <a:t>Accountability mechanism, especially  to reach the poorest</a:t>
          </a:r>
          <a:endParaRPr lang="en-US" sz="2200" kern="1200" dirty="0"/>
        </a:p>
      </dsp:txBody>
      <dsp:txXfrm rot="5400000">
        <a:off x="4606903" y="1843836"/>
        <a:ext cx="1828231" cy="6237514"/>
      </dsp:txXfrm>
    </dsp:sp>
    <dsp:sp modelId="{3954B31B-8134-4DB8-B121-680B632A1BA0}">
      <dsp:nvSpPr>
        <dsp:cNvPr id="0" name=""/>
        <dsp:cNvSpPr/>
      </dsp:nvSpPr>
      <dsp:spPr>
        <a:xfrm>
          <a:off x="0" y="4568002"/>
          <a:ext cx="2401077" cy="789184"/>
        </a:xfrm>
        <a:prstGeom prst="roundRect">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smtClean="0"/>
            <a:t>Health outcomes improved</a:t>
          </a:r>
          <a:endParaRPr lang="en-US" sz="2400" kern="1200" dirty="0"/>
        </a:p>
      </dsp:txBody>
      <dsp:txXfrm>
        <a:off x="0" y="4568002"/>
        <a:ext cx="2401077" cy="789184"/>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9623FF7-A529-4D64-811B-9ED82727D55C}">
      <dsp:nvSpPr>
        <dsp:cNvPr id="0" name=""/>
        <dsp:cNvSpPr/>
      </dsp:nvSpPr>
      <dsp:spPr>
        <a:xfrm rot="21359605">
          <a:off x="4413508" y="-99783"/>
          <a:ext cx="2759687" cy="2759687"/>
        </a:xfrm>
        <a:prstGeom prst="gear9">
          <a:avLst/>
        </a:prstGeom>
        <a:solidFill>
          <a:srgbClr val="33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t>Country centered context specific products </a:t>
          </a:r>
        </a:p>
        <a:p>
          <a:pPr lvl="0" algn="ctr" defTabSz="889000">
            <a:lnSpc>
              <a:spcPct val="90000"/>
            </a:lnSpc>
            <a:spcBef>
              <a:spcPct val="0"/>
            </a:spcBef>
            <a:spcAft>
              <a:spcPct val="35000"/>
            </a:spcAft>
          </a:pPr>
          <a:r>
            <a:rPr lang="en-US" sz="2000" b="1" kern="1200" dirty="0" smtClean="0"/>
            <a:t>eg subnational profiles</a:t>
          </a:r>
        </a:p>
      </dsp:txBody>
      <dsp:txXfrm rot="21359605">
        <a:off x="4413508" y="-99783"/>
        <a:ext cx="2759687" cy="2759687"/>
      </dsp:txXfrm>
    </dsp:sp>
    <dsp:sp modelId="{A255CFB2-BF9B-45DB-BDCC-1FD6298E3BDC}">
      <dsp:nvSpPr>
        <dsp:cNvPr id="0" name=""/>
        <dsp:cNvSpPr/>
      </dsp:nvSpPr>
      <dsp:spPr>
        <a:xfrm rot="393087">
          <a:off x="879478" y="709895"/>
          <a:ext cx="4412468" cy="4150629"/>
        </a:xfrm>
        <a:prstGeom prst="gear6">
          <a:avLst/>
        </a:prstGeom>
        <a:solidFill>
          <a:schemeClr val="accent5">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ts val="600"/>
            </a:spcAft>
          </a:pPr>
          <a:r>
            <a:rPr lang="en-US" sz="2000" b="1" kern="1200" dirty="0" smtClean="0"/>
            <a:t>Country led process with broad stakeholder inputs, promoting accountability</a:t>
          </a:r>
        </a:p>
        <a:p>
          <a:pPr lvl="0" algn="ctr" defTabSz="889000">
            <a:lnSpc>
              <a:spcPct val="90000"/>
            </a:lnSpc>
            <a:spcBef>
              <a:spcPct val="0"/>
            </a:spcBef>
            <a:spcAft>
              <a:spcPts val="600"/>
            </a:spcAft>
          </a:pPr>
          <a:r>
            <a:rPr lang="en-US" sz="2000" b="1" kern="1200" dirty="0" smtClean="0"/>
            <a:t>Link to National Health Sector review process</a:t>
          </a:r>
          <a:endParaRPr lang="en-US" sz="2000" b="1" kern="1200" dirty="0"/>
        </a:p>
      </dsp:txBody>
      <dsp:txXfrm rot="393087">
        <a:off x="879478" y="709895"/>
        <a:ext cx="4412468" cy="4150629"/>
      </dsp:txXfrm>
    </dsp:sp>
    <dsp:sp modelId="{888042E6-5AD5-4CF8-87CC-08528031B19B}">
      <dsp:nvSpPr>
        <dsp:cNvPr id="0" name=""/>
        <dsp:cNvSpPr/>
      </dsp:nvSpPr>
      <dsp:spPr>
        <a:xfrm rot="19525322">
          <a:off x="4247294" y="2275931"/>
          <a:ext cx="2658949" cy="2510001"/>
        </a:xfrm>
        <a:prstGeom prst="gear6">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kern="1200" dirty="0" smtClean="0"/>
            <a:t>Technical support from global CD members</a:t>
          </a:r>
          <a:endParaRPr lang="en-US" sz="2000" kern="1200" dirty="0"/>
        </a:p>
      </dsp:txBody>
      <dsp:txXfrm rot="20425322">
        <a:off x="4839314" y="2817613"/>
        <a:ext cx="1474909" cy="1426636"/>
      </dsp:txXfrm>
    </dsp:sp>
    <dsp:sp modelId="{82EC1E1D-3F8F-4988-945F-AEDCF9F1E442}">
      <dsp:nvSpPr>
        <dsp:cNvPr id="0" name=""/>
        <dsp:cNvSpPr/>
      </dsp:nvSpPr>
      <dsp:spPr>
        <a:xfrm rot="626286">
          <a:off x="4444964" y="-133818"/>
          <a:ext cx="3532399" cy="3532399"/>
        </a:xfrm>
        <a:prstGeom prst="circularArrow">
          <a:avLst>
            <a:gd name="adj1" fmla="val 4688"/>
            <a:gd name="adj2" fmla="val 299029"/>
            <a:gd name="adj3" fmla="val 2532848"/>
            <a:gd name="adj4" fmla="val 15825797"/>
            <a:gd name="adj5" fmla="val 5469"/>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19836E-25D1-4789-BE2B-B891209EE3F8}">
      <dsp:nvSpPr>
        <dsp:cNvPr id="0" name=""/>
        <dsp:cNvSpPr/>
      </dsp:nvSpPr>
      <dsp:spPr>
        <a:xfrm rot="3849287" flipV="1">
          <a:off x="1150937" y="810247"/>
          <a:ext cx="2566509" cy="2566509"/>
        </a:xfrm>
        <a:prstGeom prst="leftCircularArrow">
          <a:avLst>
            <a:gd name="adj1" fmla="val 6452"/>
            <a:gd name="adj2" fmla="val 429999"/>
            <a:gd name="adj3" fmla="val 10489124"/>
            <a:gd name="adj4" fmla="val 14837806"/>
            <a:gd name="adj5" fmla="val 7527"/>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25D32B2B-5949-432B-84C7-B2102A870A6C}">
      <dsp:nvSpPr>
        <dsp:cNvPr id="0" name=""/>
        <dsp:cNvSpPr/>
      </dsp:nvSpPr>
      <dsp:spPr>
        <a:xfrm rot="11326080">
          <a:off x="3530762" y="2576838"/>
          <a:ext cx="3154402" cy="2615072"/>
        </a:xfrm>
        <a:prstGeom prst="circularArrow">
          <a:avLst>
            <a:gd name="adj1" fmla="val 5984"/>
            <a:gd name="adj2" fmla="val 394124"/>
            <a:gd name="adj3" fmla="val 13313824"/>
            <a:gd name="adj4" fmla="val 10508221"/>
            <a:gd name="adj5" fmla="val 6981"/>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8F66401-86CF-47A3-9BE5-EF6D8CE89B1F}">
      <dsp:nvSpPr>
        <dsp:cNvPr id="0" name=""/>
        <dsp:cNvSpPr/>
      </dsp:nvSpPr>
      <dsp:spPr>
        <a:xfrm>
          <a:off x="2980181" y="185666"/>
          <a:ext cx="2898056" cy="907243"/>
        </a:xfrm>
        <a:prstGeom prst="roundRect">
          <a:avLst/>
        </a:prstGeom>
        <a:solidFill>
          <a:srgbClr val="80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Collect and analyze data and assess system gaps and opportunities</a:t>
          </a:r>
          <a:endParaRPr lang="en-GB" sz="2000" kern="1200" dirty="0"/>
        </a:p>
      </dsp:txBody>
      <dsp:txXfrm>
        <a:off x="2980181" y="185666"/>
        <a:ext cx="2898056" cy="907243"/>
      </dsp:txXfrm>
    </dsp:sp>
    <dsp:sp modelId="{603806DB-C8B3-47F7-A415-AD2DB4DA7CCC}">
      <dsp:nvSpPr>
        <dsp:cNvPr id="0" name=""/>
        <dsp:cNvSpPr/>
      </dsp:nvSpPr>
      <dsp:spPr>
        <a:xfrm>
          <a:off x="2310186" y="1017080"/>
          <a:ext cx="4254749" cy="4254749"/>
        </a:xfrm>
        <a:custGeom>
          <a:avLst/>
          <a:gdLst/>
          <a:ahLst/>
          <a:cxnLst/>
          <a:rect l="0" t="0" r="0" b="0"/>
          <a:pathLst>
            <a:path>
              <a:moveTo>
                <a:pt x="3004115" y="189063"/>
              </a:moveTo>
              <a:arcTo wR="2127374" hR="2127374" stAng="17660296" swAng="169358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FBE736CB-0664-4554-96A0-027CFA3007CF}">
      <dsp:nvSpPr>
        <dsp:cNvPr id="0" name=""/>
        <dsp:cNvSpPr/>
      </dsp:nvSpPr>
      <dsp:spPr>
        <a:xfrm>
          <a:off x="5878499" y="2131293"/>
          <a:ext cx="2481608" cy="1288148"/>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Prioritize and plan using data, identify resource gaps, equity gaps</a:t>
          </a:r>
          <a:endParaRPr lang="en-GB" sz="2000" kern="1200" dirty="0"/>
        </a:p>
      </dsp:txBody>
      <dsp:txXfrm>
        <a:off x="5878499" y="2131293"/>
        <a:ext cx="2481608" cy="1288148"/>
      </dsp:txXfrm>
    </dsp:sp>
    <dsp:sp modelId="{70D5EF80-C711-4F5C-9DCE-DAC8C1A91256}">
      <dsp:nvSpPr>
        <dsp:cNvPr id="0" name=""/>
        <dsp:cNvSpPr/>
      </dsp:nvSpPr>
      <dsp:spPr>
        <a:xfrm>
          <a:off x="2317535" y="253445"/>
          <a:ext cx="4254749" cy="4254749"/>
        </a:xfrm>
        <a:custGeom>
          <a:avLst/>
          <a:gdLst/>
          <a:ahLst/>
          <a:cxnLst/>
          <a:rect l="0" t="0" r="0" b="0"/>
          <a:pathLst>
            <a:path>
              <a:moveTo>
                <a:pt x="3803458" y="3437515"/>
              </a:moveTo>
              <a:arcTo wR="2127374" hR="2127374" stAng="2280816" swAng="1651567"/>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D14CCF94-543A-4C69-BAE1-1F3229F78F23}">
      <dsp:nvSpPr>
        <dsp:cNvPr id="0" name=""/>
        <dsp:cNvSpPr/>
      </dsp:nvSpPr>
      <dsp:spPr>
        <a:xfrm>
          <a:off x="2989248" y="4429125"/>
          <a:ext cx="2879923" cy="929824"/>
        </a:xfrm>
        <a:prstGeom prst="roundRect">
          <a:avLst/>
        </a:prstGeom>
        <a:solidFill>
          <a:srgbClr val="00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Policy change, program, implementation</a:t>
          </a:r>
          <a:endParaRPr lang="en-GB" sz="2000" kern="1200" dirty="0"/>
        </a:p>
      </dsp:txBody>
      <dsp:txXfrm>
        <a:off x="2989248" y="4429125"/>
        <a:ext cx="2879923" cy="929824"/>
      </dsp:txXfrm>
    </dsp:sp>
    <dsp:sp modelId="{B9B36571-EAE4-4363-9031-63B4E8E63110}">
      <dsp:nvSpPr>
        <dsp:cNvPr id="0" name=""/>
        <dsp:cNvSpPr/>
      </dsp:nvSpPr>
      <dsp:spPr>
        <a:xfrm>
          <a:off x="2115939" y="223080"/>
          <a:ext cx="4254749" cy="4254749"/>
        </a:xfrm>
        <a:custGeom>
          <a:avLst/>
          <a:gdLst/>
          <a:ahLst/>
          <a:cxnLst/>
          <a:rect l="0" t="0" r="0" b="0"/>
          <a:pathLst>
            <a:path>
              <a:moveTo>
                <a:pt x="1346879" y="4106402"/>
              </a:moveTo>
              <a:arcTo wR="2127374" hR="2127374" stAng="6691407" swAng="1744303"/>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 modelId="{9A131A7B-73AF-4E1B-95D2-3D221796A87A}">
      <dsp:nvSpPr>
        <dsp:cNvPr id="0" name=""/>
        <dsp:cNvSpPr/>
      </dsp:nvSpPr>
      <dsp:spPr>
        <a:xfrm>
          <a:off x="205215" y="2131303"/>
          <a:ext cx="2628496" cy="1288148"/>
        </a:xfrm>
        <a:prstGeom prst="round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Track progress for coverage and equity, inputs and outcomes</a:t>
          </a:r>
          <a:endParaRPr lang="en-GB" sz="2000" kern="1200" dirty="0"/>
        </a:p>
      </dsp:txBody>
      <dsp:txXfrm>
        <a:off x="205215" y="2131303"/>
        <a:ext cx="2628496" cy="1288148"/>
      </dsp:txXfrm>
    </dsp:sp>
    <dsp:sp modelId="{22AFFBB7-7BB2-4F83-8316-1175D88036BF}">
      <dsp:nvSpPr>
        <dsp:cNvPr id="0" name=""/>
        <dsp:cNvSpPr/>
      </dsp:nvSpPr>
      <dsp:spPr>
        <a:xfrm>
          <a:off x="2123553" y="1046987"/>
          <a:ext cx="4254749" cy="4254749"/>
        </a:xfrm>
        <a:custGeom>
          <a:avLst/>
          <a:gdLst/>
          <a:ahLst/>
          <a:cxnLst/>
          <a:rect l="0" t="0" r="0" b="0"/>
          <a:pathLst>
            <a:path>
              <a:moveTo>
                <a:pt x="469717" y="793996"/>
              </a:moveTo>
              <a:arcTo wR="2127374" hR="2127374" stAng="13128740" swAng="1788564"/>
            </a:path>
          </a:pathLst>
        </a:custGeom>
        <a:noFill/>
        <a:ln w="57150" cap="flat" cmpd="sng" algn="ctr">
          <a:solidFill>
            <a:srgbClr val="006600"/>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Arial" pitchFamily="34" charset="0"/>
                <a:cs typeface="Arial" pitchFamily="34" charset="0"/>
              </a:defRPr>
            </a:lvl1pPr>
          </a:lstStyle>
          <a:p>
            <a:pPr>
              <a:defRPr/>
            </a:pPr>
            <a:r>
              <a:rPr lang="en-US" dirty="0" smtClean="0">
                <a:latin typeface="Calibri" pitchFamily="34" charset="0"/>
                <a:cs typeface="Calibri" pitchFamily="34" charset="0"/>
              </a:rPr>
              <a:t>Countdown 2012 Report.</a:t>
            </a:r>
          </a:p>
          <a:p>
            <a:pPr>
              <a:defRPr/>
            </a:pPr>
            <a:r>
              <a:rPr lang="en-US" dirty="0" smtClean="0">
                <a:latin typeface="Calibri" pitchFamily="34" charset="0"/>
                <a:cs typeface="Calibri" pitchFamily="34" charset="0"/>
              </a:rPr>
              <a:t>Presentation at the Child Survival Call to Action,15 June 2012</a:t>
            </a:r>
            <a:endParaRPr lang="en-US" dirty="0">
              <a:latin typeface="Calibri" pitchFamily="34" charset="0"/>
              <a:cs typeface="Calibri" pitchFamily="34" charset="0"/>
            </a:endParaRPr>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a:defRPr sz="1200">
                <a:latin typeface="Arial" pitchFamily="34" charset="0"/>
                <a:cs typeface="Arial" pitchFamily="34" charset="0"/>
              </a:defRPr>
            </a:lvl1pPr>
          </a:lstStyle>
          <a:p>
            <a:pPr>
              <a:defRPr/>
            </a:pPr>
            <a:fld id="{EA767C1A-E9FA-4F3C-9D73-47940D1BEC18}" type="datetimeFigureOut">
              <a:rPr lang="en-US">
                <a:latin typeface="Calibri" pitchFamily="34" charset="0"/>
                <a:cs typeface="Calibri" pitchFamily="34" charset="0"/>
              </a:rPr>
              <a:pPr>
                <a:defRPr/>
              </a:pPr>
              <a:t>2/25/2013</a:t>
            </a:fld>
            <a:endParaRPr lang="en-US" dirty="0">
              <a:latin typeface="Calibri" pitchFamily="34" charset="0"/>
              <a:cs typeface="Calibri" pitchFamily="34" charset="0"/>
            </a:endParaRPr>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a:defRPr sz="1200">
                <a:latin typeface="Arial" pitchFamily="34" charset="0"/>
                <a:cs typeface="Arial" pitchFamily="34" charset="0"/>
              </a:defRPr>
            </a:lvl1pPr>
          </a:lstStyle>
          <a:p>
            <a:pPr>
              <a:defRPr/>
            </a:pPr>
            <a:endParaRPr lang="en-US" dirty="0">
              <a:latin typeface="Calibri" pitchFamily="34" charset="0"/>
              <a:cs typeface="Calibri" pitchFamily="34" charset="0"/>
            </a:endParaRPr>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a:defRPr sz="1200">
                <a:latin typeface="Arial" pitchFamily="34" charset="0"/>
                <a:cs typeface="Arial" pitchFamily="34" charset="0"/>
              </a:defRPr>
            </a:lvl1pPr>
          </a:lstStyle>
          <a:p>
            <a:pPr>
              <a:defRPr/>
            </a:pPr>
            <a:fld id="{D42A3A42-2D49-4E39-9AD6-15921A096650}" type="slidenum">
              <a:rPr lang="en-US">
                <a:latin typeface="Calibri" pitchFamily="34" charset="0"/>
                <a:cs typeface="Calibri" pitchFamily="34" charset="0"/>
              </a:rPr>
              <a:pPr>
                <a:defRPr/>
              </a:pPr>
              <a:t>‹#›</a:t>
            </a:fld>
            <a:endParaRPr lang="en-US" dirty="0">
              <a:latin typeface="Calibri" pitchFamily="34" charset="0"/>
              <a:cs typeface="Calibri" pitchFamily="34" charset="0"/>
            </a:endParaRPr>
          </a:p>
        </p:txBody>
      </p:sp>
    </p:spTree>
    <p:extLst>
      <p:ext uri="{BB962C8B-B14F-4D97-AF65-F5344CB8AC3E}">
        <p14:creationId xmlns:p14="http://schemas.microsoft.com/office/powerpoint/2010/main" xmlns="" val="7556369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a:defRPr sz="1200">
                <a:latin typeface="Calibri" pitchFamily="34" charset="0"/>
                <a:cs typeface="Calibri" pitchFamily="34" charset="0"/>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a:defRPr sz="1200">
                <a:latin typeface="Calibri" pitchFamily="34" charset="0"/>
                <a:cs typeface="Calibri" pitchFamily="34" charset="0"/>
              </a:defRPr>
            </a:lvl1pPr>
          </a:lstStyle>
          <a:p>
            <a:pPr>
              <a:defRPr/>
            </a:pPr>
            <a:fld id="{7BF85546-2B37-495B-AD0B-F4B692BEE48E}" type="datetimeFigureOut">
              <a:rPr lang="en-US" smtClean="0"/>
              <a:pPr>
                <a:defRPr/>
              </a:pPr>
              <a:t>2/25/2013</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a:defRPr sz="1200">
                <a:latin typeface="Calibri" pitchFamily="34" charset="0"/>
                <a:cs typeface="Calibri" pitchFamily="34" charset="0"/>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a:defRPr sz="1200">
                <a:latin typeface="Calibri" pitchFamily="34" charset="0"/>
                <a:cs typeface="Calibri" pitchFamily="34" charset="0"/>
              </a:defRPr>
            </a:lvl1pPr>
          </a:lstStyle>
          <a:p>
            <a:pPr>
              <a:defRPr/>
            </a:pPr>
            <a:fld id="{3E12AD2A-E6BE-4157-B61E-ECEE9F84A041}" type="slidenum">
              <a:rPr lang="en-US" smtClean="0"/>
              <a:pPr>
                <a:defRPr/>
              </a:pPr>
              <a:t>‹#›</a:t>
            </a:fld>
            <a:endParaRPr lang="en-US" dirty="0"/>
          </a:p>
        </p:txBody>
      </p:sp>
    </p:spTree>
    <p:extLst>
      <p:ext uri="{BB962C8B-B14F-4D97-AF65-F5344CB8AC3E}">
        <p14:creationId xmlns:p14="http://schemas.microsoft.com/office/powerpoint/2010/main" xmlns="" val="9750500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3970338" y="8829675"/>
            <a:ext cx="3038475" cy="465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99E3C817-6C7E-4BAB-81F5-8CA39D20DF8A}" type="slidenum">
              <a:rPr lang="en-GB" sz="1200">
                <a:latin typeface="Calibri" pitchFamily="34" charset="0"/>
                <a:cs typeface="Calibri" pitchFamily="34" charset="0"/>
              </a:rPr>
              <a:pPr algn="r" eaLnBrk="1" hangingPunct="1"/>
              <a:t>1</a:t>
            </a:fld>
            <a:endParaRPr lang="en-GB" sz="1200" dirty="0">
              <a:latin typeface="Calibri" pitchFamily="34" charset="0"/>
              <a:cs typeface="Calibri" pitchFamily="34" charset="0"/>
            </a:endParaRPr>
          </a:p>
        </p:txBody>
      </p:sp>
      <p:sp>
        <p:nvSpPr>
          <p:cNvPr id="409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0964" name="Rectangle 3"/>
          <p:cNvSpPr>
            <a:spLocks noGrp="1" noChangeArrowheads="1"/>
          </p:cNvSpPr>
          <p:nvPr>
            <p:ph type="body" idx="1"/>
          </p:nvPr>
        </p:nvSpPr>
        <p:spPr bwMode="auto">
          <a:xfrm>
            <a:off x="700088" y="4418013"/>
            <a:ext cx="5610225" cy="418147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dirty="0" smtClean="0"/>
              <a:t>This presentation briefly</a:t>
            </a:r>
            <a:r>
              <a:rPr lang="en-GB" baseline="0" dirty="0" smtClean="0"/>
              <a:t> explains the </a:t>
            </a:r>
            <a:r>
              <a:rPr lang="en-GB" i="1" baseline="0" dirty="0" smtClean="0"/>
              <a:t>Countdown to 201</a:t>
            </a:r>
            <a:r>
              <a:rPr lang="en-GB" i="0" baseline="0" dirty="0" smtClean="0"/>
              <a:t>5, </a:t>
            </a:r>
            <a:r>
              <a:rPr lang="en-GB" baseline="0" dirty="0" smtClean="0"/>
              <a:t>the data from the 2012 Countdown profile </a:t>
            </a:r>
            <a:r>
              <a:rPr lang="en-GB" i="0" baseline="0" dirty="0" smtClean="0"/>
              <a:t>for Iraq, and a brief explanation of the benefits of holding a country Countdown.</a:t>
            </a:r>
            <a:endParaRPr lang="en-GB" i="0"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efforts begin with the</a:t>
            </a:r>
            <a:r>
              <a:rPr lang="en-US" baseline="0" dirty="0" smtClean="0"/>
              <a:t> production of country profiles based on global data bases.  Global analysis of the data and trends is useful, but national level review and discussion can lead to additional evidence-based action.</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10</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8E0A4A0-AA88-44AE-A6CC-1D07B5746F55}" type="slidenum">
              <a:rPr lang="en-GB" smtClean="0">
                <a:latin typeface="Arial" charset="0"/>
                <a:cs typeface="Arial" charset="0"/>
              </a:rPr>
              <a:pPr/>
              <a:t>11</a:t>
            </a:fld>
            <a:endParaRPr lang="en-GB" dirty="0" smtClean="0">
              <a:latin typeface="Arial" charset="0"/>
              <a:cs typeface="Arial" charset="0"/>
            </a:endParaRPr>
          </a:p>
        </p:txBody>
      </p:sp>
      <p:sp>
        <p:nvSpPr>
          <p:cNvPr id="389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8916"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covers countries where rates of mortality or numbers of deaths are high. The 75 Countdown countries account for more than 95% of all maternal and child deaths worldwide.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Arial" charset="0"/>
              </a:rPr>
              <a:t>Countdown partners include organizations and individuals from a large number </a:t>
            </a:r>
            <a:r>
              <a:rPr lang="en-US" baseline="0" dirty="0" smtClean="0">
                <a:latin typeface="Arial" charset="0"/>
              </a:rPr>
              <a:t>of disciplines and includes governments, </a:t>
            </a:r>
            <a:r>
              <a:rPr lang="en-US" i="0" baseline="0" dirty="0" smtClean="0">
                <a:latin typeface="Arial" charset="0"/>
              </a:rPr>
              <a:t>UN agencies, NGOs, development partners, donors, and representatives of civil society.  </a:t>
            </a:r>
            <a:endParaRPr lang="en-US" i="0" dirty="0" smtClean="0">
              <a:latin typeface="Arial" charset="0"/>
            </a:endParaRPr>
          </a:p>
        </p:txBody>
      </p:sp>
      <p:sp>
        <p:nvSpPr>
          <p:cNvPr id="399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EF5F6B2-5FDF-46F5-AE5D-F042B69033B8}" type="slidenum">
              <a:rPr lang="en-US" smtClean="0">
                <a:solidFill>
                  <a:srgbClr val="000000"/>
                </a:solidFill>
                <a:latin typeface="Arial" charset="0"/>
                <a:cs typeface="Arial" charset="0"/>
              </a:rPr>
              <a:pPr/>
              <a:t>12</a:t>
            </a:fld>
            <a:endParaRPr lang="en-US" dirty="0" smtClean="0">
              <a:solidFill>
                <a:srgbClr val="000000"/>
              </a:solidFill>
              <a:latin typeface="Arial" charset="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Arial" charset="0"/>
              </a:rPr>
              <a:t>The future work of the Countdown is well coordinated with other efforts to stimulate action and accountability to meet both global and national commitments.  Most important is Countdown’s engagement in strengthening monitoring at the country level.</a:t>
            </a:r>
            <a:endParaRPr lang="en-US" i="0" dirty="0" smtClean="0">
              <a:latin typeface="Arial" charset="0"/>
            </a:endParaRPr>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Countdown’s global database</a:t>
            </a:r>
            <a:r>
              <a:rPr lang="en-US" i="0" baseline="0" dirty="0" smtClean="0"/>
              <a:t> provides a useful country-level snapshot.</a:t>
            </a:r>
            <a:endParaRPr lang="en-US" i="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i="0" dirty="0" smtClean="0"/>
              <a:t>The 2012 </a:t>
            </a:r>
            <a:r>
              <a:rPr lang="en-US" i="1" dirty="0" smtClean="0"/>
              <a:t>Countdown profile </a:t>
            </a:r>
            <a:r>
              <a:rPr lang="en-US" i="0" dirty="0" smtClean="0"/>
              <a:t>for Iraq</a:t>
            </a:r>
            <a:r>
              <a:rPr lang="en-US" i="0" baseline="0" dirty="0" smtClean="0"/>
              <a:t> </a:t>
            </a:r>
            <a:r>
              <a:rPr lang="en-US" i="0" dirty="0" smtClean="0"/>
              <a:t>has a wide range of data on maternal, newborn and child health.  It</a:t>
            </a:r>
            <a:r>
              <a:rPr lang="en-US" i="0" baseline="0" dirty="0" smtClean="0"/>
              <a:t> includes data for coverage of effective interventions for which there is internationally comparable data, where possible, including trend data. </a:t>
            </a:r>
            <a:r>
              <a:rPr lang="en-US" i="0" dirty="0" smtClean="0">
                <a:solidFill>
                  <a:srgbClr val="FF0000"/>
                </a:solidFill>
              </a:rPr>
              <a:t>In</a:t>
            </a:r>
            <a:r>
              <a:rPr lang="en-US" i="0" baseline="0" dirty="0" smtClean="0">
                <a:solidFill>
                  <a:srgbClr val="FF0000"/>
                </a:solidFill>
              </a:rPr>
              <a:t> the </a:t>
            </a:r>
            <a:r>
              <a:rPr lang="en-US" i="0" baseline="0" dirty="0" smtClean="0">
                <a:solidFill>
                  <a:srgbClr val="FF0000"/>
                </a:solidFill>
              </a:rPr>
              <a:t>2012 </a:t>
            </a:r>
            <a:r>
              <a:rPr lang="en-US" i="0" baseline="0" dirty="0" smtClean="0">
                <a:solidFill>
                  <a:srgbClr val="FF0000"/>
                </a:solidFill>
              </a:rPr>
              <a:t>Countdown profiles, and in this presentation, all data are the most recent available as of the time the profiles were developed in early 2012</a:t>
            </a:r>
            <a:r>
              <a:rPr lang="en-US" i="0" baseline="0" dirty="0" smtClean="0"/>
              <a:t>, with most data from the last nationally representative household survey. </a:t>
            </a:r>
            <a:r>
              <a:rPr lang="en-US" i="0" baseline="0" dirty="0" smtClean="0"/>
              <a:t> </a:t>
            </a:r>
            <a:r>
              <a:rPr lang="en-US" i="0" baseline="0" dirty="0" smtClean="0">
                <a:solidFill>
                  <a:srgbClr val="FF0000"/>
                </a:solidFill>
              </a:rPr>
              <a:t>In </a:t>
            </a:r>
            <a:r>
              <a:rPr lang="en-US" i="0" baseline="0" dirty="0" smtClean="0">
                <a:solidFill>
                  <a:srgbClr val="FF0000"/>
                </a:solidFill>
              </a:rPr>
              <a:t>some cases, more recent data have been released since the profile was published or this presentation was developed.</a:t>
            </a:r>
            <a:endParaRPr lang="en-US" i="0" dirty="0" smtClean="0">
              <a:solidFill>
                <a:srgbClr val="FF0000"/>
              </a:solidFill>
            </a:endParaRPr>
          </a:p>
          <a:p>
            <a:endParaRPr 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D904F9C-2DEB-4363-8341-075B64DD8380}" type="slidenum">
              <a:rPr lang="en-US" smtClean="0">
                <a:latin typeface="Calibri" pitchFamily="34" charset="0"/>
                <a:cs typeface="Calibri" pitchFamily="34" charset="0"/>
              </a:rPr>
              <a:pPr eaLnBrk="1" hangingPunct="1"/>
              <a:t>15</a:t>
            </a:fld>
            <a:endParaRPr lang="en-US" dirty="0" smtClean="0">
              <a:latin typeface="Calibri" pitchFamily="34" charset="0"/>
              <a:cs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7107"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profile includes coverage data and trends in coverage for critical interventions across the continuum of care.  It also includes selected information on </a:t>
            </a:r>
            <a:r>
              <a:rPr lang="en-US" i="0" dirty="0" smtClean="0"/>
              <a:t>Health Systems and Policies and Financial Flows</a:t>
            </a:r>
            <a:r>
              <a:rPr lang="en-US" i="1" dirty="0" smtClean="0"/>
              <a:t>.  </a:t>
            </a:r>
            <a:r>
              <a:rPr lang="en-US" i="0" dirty="0" smtClean="0"/>
              <a:t>Data on the</a:t>
            </a:r>
            <a:r>
              <a:rPr lang="en-US" i="0" baseline="0" dirty="0" smtClean="0"/>
              <a:t> e</a:t>
            </a:r>
            <a:r>
              <a:rPr lang="en-US" i="0" dirty="0" smtClean="0"/>
              <a:t>quity</a:t>
            </a:r>
            <a:r>
              <a:rPr lang="en-US" i="0" baseline="0" dirty="0" smtClean="0"/>
              <a:t> of intervention coverage is also included on the profile, when available.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9155"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All data comes from global data bases.  Most come from population based household surveys, some are interagency estimates. </a:t>
            </a:r>
            <a:r>
              <a:rPr lang="en-US" sz="1200" i="1" kern="1200" dirty="0" smtClean="0">
                <a:solidFill>
                  <a:schemeClr val="tx1"/>
                </a:solidFill>
                <a:latin typeface="+mn-lt"/>
                <a:ea typeface="+mn-ea"/>
                <a:cs typeface="+mn-cs"/>
              </a:rPr>
              <a:t>(Please note that these interagency estimates of maternal and child mortality are adjusted in order to make them statistically comparable across countries. </a:t>
            </a:r>
            <a:r>
              <a:rPr lang="en-US" sz="1200" i="1" kern="1200" dirty="0" smtClean="0">
                <a:solidFill>
                  <a:schemeClr val="tx1"/>
                </a:solidFill>
                <a:latin typeface="+mn-lt"/>
                <a:ea typeface="+mn-ea"/>
                <a:cs typeface="+mn-cs"/>
              </a:rPr>
              <a:t> They </a:t>
            </a:r>
            <a:r>
              <a:rPr lang="en-US" sz="1200" i="1" kern="1200" dirty="0" smtClean="0">
                <a:solidFill>
                  <a:schemeClr val="tx1"/>
                </a:solidFill>
                <a:latin typeface="+mn-lt"/>
                <a:ea typeface="+mn-ea"/>
                <a:cs typeface="+mn-cs"/>
              </a:rPr>
              <a:t>may therefore differ from Iraq’s official mortality statistics.)</a:t>
            </a:r>
          </a:p>
          <a:p>
            <a:r>
              <a:rPr lang="en-US" dirty="0" smtClean="0"/>
              <a:t>Other</a:t>
            </a:r>
            <a:r>
              <a:rPr lang="en-US" baseline="0" dirty="0" smtClean="0"/>
              <a:t> data sources are listed here and include </a:t>
            </a:r>
            <a:r>
              <a:rPr lang="en-US" dirty="0" smtClean="0"/>
              <a:t>country reports.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i="0" dirty="0" smtClean="0"/>
              <a:t>The Iraq </a:t>
            </a:r>
            <a:r>
              <a:rPr lang="en-US" i="1" dirty="0" smtClean="0"/>
              <a:t>Under—five child mortality rate </a:t>
            </a:r>
            <a:r>
              <a:rPr lang="en-US" dirty="0" smtClean="0"/>
              <a:t>and </a:t>
            </a:r>
            <a:r>
              <a:rPr lang="en-US" i="1" dirty="0" smtClean="0"/>
              <a:t>Maternal mortality ratio </a:t>
            </a:r>
            <a:r>
              <a:rPr lang="en-US" dirty="0" smtClean="0"/>
              <a:t>are declining slowly.  Newer UN</a:t>
            </a:r>
            <a:r>
              <a:rPr lang="en-US" baseline="0" dirty="0" smtClean="0"/>
              <a:t> estimates show an Under-five mortality rate of 38 for 2011.</a:t>
            </a:r>
            <a:endParaRPr lang="en-US" dirty="0" smtClean="0"/>
          </a:p>
          <a:p>
            <a:endParaRPr lang="en-US" baseline="0" dirty="0" smtClean="0"/>
          </a:p>
          <a:p>
            <a:r>
              <a:rPr lang="en-US" i="1" baseline="0" dirty="0" smtClean="0"/>
              <a:t>(Note: Updated 2011 child mortality data from “</a:t>
            </a:r>
            <a:r>
              <a:rPr lang="en-ZA" sz="1200" b="0" i="1" kern="1200" dirty="0" smtClean="0">
                <a:solidFill>
                  <a:schemeClr val="tx1"/>
                </a:solidFill>
                <a:effectLst/>
                <a:latin typeface="+mn-lt"/>
                <a:ea typeface="+mn-ea"/>
                <a:cs typeface="+mn-cs"/>
              </a:rPr>
              <a:t>The UN Inter-agency Group for Child Mortality Estimation, 2012”)</a:t>
            </a:r>
            <a:endParaRPr lang="en-US" i="1" dirty="0" smtClean="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92B9A4E-7B7F-4C4A-BA28-0AAA9F86309E}" type="slidenum">
              <a:rPr lang="en-US" smtClean="0">
                <a:latin typeface="Calibri" pitchFamily="34" charset="0"/>
                <a:cs typeface="Calibri" pitchFamily="34" charset="0"/>
              </a:rPr>
              <a:pPr eaLnBrk="1" hangingPunct="1"/>
              <a:t>18</a:t>
            </a:fld>
            <a:endParaRPr lang="en-US" dirty="0" smtClean="0">
              <a:latin typeface="Calibri" pitchFamily="34" charset="0"/>
              <a:cs typeface="Calibri"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a:t>
            </a:r>
            <a:r>
              <a:rPr lang="en-US" i="1" dirty="0" smtClean="0"/>
              <a:t>Causes of maternal deaths  </a:t>
            </a:r>
            <a:r>
              <a:rPr lang="en-US" dirty="0" smtClean="0"/>
              <a:t>for the </a:t>
            </a:r>
            <a:r>
              <a:rPr lang="en-US" i="0" dirty="0" smtClean="0"/>
              <a:t>West Asia Region, including Iraq, </a:t>
            </a:r>
            <a:r>
              <a:rPr lang="en-US" i="0" baseline="0" dirty="0" smtClean="0"/>
              <a:t>are s</a:t>
            </a:r>
            <a:r>
              <a:rPr lang="en-US" baseline="0" dirty="0" smtClean="0"/>
              <a:t>hown here.</a:t>
            </a:r>
          </a:p>
          <a:p>
            <a:endParaRPr lang="en-US" baseline="0" dirty="0" smtClean="0"/>
          </a:p>
          <a:p>
            <a:r>
              <a:rPr lang="en-US" i="1" baseline="0" dirty="0" smtClean="0"/>
              <a:t>(Note to speaker: these are regional estimates, not country specific)</a:t>
            </a:r>
            <a:endParaRPr lang="en-US" i="1" dirty="0" smtClean="0"/>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19</a:t>
            </a:fld>
            <a:endParaRPr lang="en-US" dirty="0" smtClean="0">
              <a:latin typeface="Calibri" pitchFamily="34" charset="0"/>
              <a:cs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(This slide provides suggestions</a:t>
            </a:r>
            <a:r>
              <a:rPr lang="en-US" i="1" baseline="0" dirty="0" smtClean="0"/>
              <a:t> for the presenter. Additional slide presentations</a:t>
            </a:r>
            <a:r>
              <a:rPr lang="en-US" i="1" dirty="0" smtClean="0"/>
              <a:t> explaining</a:t>
            </a:r>
            <a:r>
              <a:rPr lang="en-US" i="1" baseline="0" dirty="0" smtClean="0"/>
              <a:t> global findings from Countdown 2012 and other specific aspects of Countdown are available on the Countdown website.)</a:t>
            </a:r>
            <a:endParaRPr lang="en-US" i="1"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Some 53% of child deaths occur in the neonatal period.  Most of these can be prevented.  Post-neonatal deaths can, also,</a:t>
            </a:r>
            <a:r>
              <a:rPr lang="en-US" baseline="0" dirty="0" smtClean="0"/>
              <a:t> mostly be prevented and come mainly from Pneumonia, Injuries, and Diarrhoea. </a:t>
            </a:r>
            <a:r>
              <a:rPr lang="en-US" dirty="0" smtClean="0"/>
              <a:t> </a:t>
            </a:r>
          </a:p>
        </p:txBody>
      </p:sp>
      <p:sp>
        <p:nvSpPr>
          <p:cNvPr id="614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01F5BE9-45C0-4A32-A916-E7887DBA2B42}" type="slidenum">
              <a:rPr lang="en-US" smtClean="0">
                <a:latin typeface="Calibri" pitchFamily="34" charset="0"/>
                <a:cs typeface="Calibri" pitchFamily="34" charset="0"/>
              </a:rPr>
              <a:pPr eaLnBrk="1" hangingPunct="1"/>
              <a:t>20</a:t>
            </a:fld>
            <a:endParaRPr lang="en-US" dirty="0" smtClean="0">
              <a:latin typeface="Calibri" pitchFamily="34" charset="0"/>
              <a:cs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i="0" dirty="0" smtClean="0"/>
              <a:t>The profile also shows</a:t>
            </a:r>
            <a:r>
              <a:rPr lang="en-US" i="0" baseline="0" dirty="0" smtClean="0"/>
              <a:t> key demographic data for the country, as of the time of publication.  </a:t>
            </a:r>
          </a:p>
          <a:p>
            <a:endParaRPr lang="en-US" i="0" baseline="0" dirty="0" smtClean="0"/>
          </a:p>
          <a:p>
            <a:r>
              <a:rPr lang="en-US" baseline="0" dirty="0" smtClean="0"/>
              <a:t>(</a:t>
            </a:r>
            <a:r>
              <a:rPr lang="en-US" i="1" baseline="0" dirty="0" smtClean="0"/>
              <a:t>Please note that updated infant and neonatal mortality rates as of 2011 were recently published and are on  an earlier slide.  All figures included here were the most recent available at the time the Countdown profile was last produced.)</a:t>
            </a:r>
            <a:endParaRPr lang="en-US" i="1"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Coverage varies greatly along the continuum of care.  Data for many indicators </a:t>
            </a:r>
            <a:r>
              <a:rPr lang="en-US" dirty="0" smtClean="0"/>
              <a:t>is </a:t>
            </a:r>
            <a:r>
              <a:rPr lang="en-US" dirty="0" smtClean="0"/>
              <a:t>missing.</a:t>
            </a:r>
            <a:r>
              <a:rPr lang="en-US" baseline="0" dirty="0" smtClean="0"/>
              <a:t>  </a:t>
            </a:r>
            <a:r>
              <a:rPr lang="en-US" dirty="0" smtClean="0"/>
              <a:t>It’s useful to consider what delivery strategies are used to deliver these interventions and how</a:t>
            </a:r>
            <a:r>
              <a:rPr lang="en-US" baseline="0" dirty="0" smtClean="0"/>
              <a:t> to overcome </a:t>
            </a:r>
            <a:r>
              <a:rPr lang="en-US" i="0" baseline="0" dirty="0" smtClean="0"/>
              <a:t>barriers to delivery or to utilization of key services.</a:t>
            </a:r>
            <a:endParaRPr lang="en-US" i="0" dirty="0" smtClean="0"/>
          </a:p>
        </p:txBody>
      </p:sp>
      <p:sp>
        <p:nvSpPr>
          <p:cNvPr id="5734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C2B4EF99-33B2-4B97-87FE-EDF5E8BF8D0E}" type="slidenum">
              <a:rPr lang="en-US" smtClean="0">
                <a:latin typeface="Calibri" pitchFamily="34" charset="0"/>
                <a:cs typeface="Calibri" pitchFamily="34" charset="0"/>
              </a:rPr>
              <a:pPr eaLnBrk="1" hangingPunct="1"/>
              <a:t>22</a:t>
            </a:fld>
            <a:endParaRPr lang="en-US" dirty="0" smtClean="0">
              <a:latin typeface="Calibri" pitchFamily="34" charset="0"/>
              <a:cs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Coverage</a:t>
            </a:r>
            <a:r>
              <a:rPr lang="en-US" baseline="0" dirty="0" smtClean="0"/>
              <a:t> of </a:t>
            </a:r>
            <a:r>
              <a:rPr lang="en-US" i="1" baseline="0" dirty="0" smtClean="0"/>
              <a:t>Skilled attendant at delivery </a:t>
            </a:r>
            <a:r>
              <a:rPr lang="en-US" baseline="0" dirty="0" smtClean="0"/>
              <a:t>was 80% in 2006-2007.  It’s important to consider </a:t>
            </a:r>
            <a:r>
              <a:rPr lang="en-US" b="1" baseline="0" dirty="0" smtClean="0"/>
              <a:t>how</a:t>
            </a:r>
            <a:r>
              <a:rPr lang="en-US" baseline="0" dirty="0" smtClean="0"/>
              <a:t> to raise coverage, </a:t>
            </a:r>
            <a:r>
              <a:rPr lang="en-US" b="1" i="0" baseline="0" dirty="0" smtClean="0"/>
              <a:t>who</a:t>
            </a:r>
            <a:r>
              <a:rPr lang="en-US" i="0" baseline="0" dirty="0" smtClean="0"/>
              <a:t> still lacks access and </a:t>
            </a:r>
            <a:r>
              <a:rPr lang="en-US" b="1" i="0" baseline="0" dirty="0" smtClean="0"/>
              <a:t>if</a:t>
            </a:r>
            <a:r>
              <a:rPr lang="en-US" i="0" baseline="0" dirty="0" smtClean="0"/>
              <a:t> </a:t>
            </a:r>
            <a:r>
              <a:rPr lang="en-US" b="0" i="0" baseline="0" dirty="0" smtClean="0"/>
              <a:t>quality of care issues </a:t>
            </a:r>
            <a:r>
              <a:rPr lang="en-US" i="0" baseline="0" dirty="0" smtClean="0"/>
              <a:t>also need to be addressed.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PMTCT coverage estimates are not available.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84</a:t>
            </a:r>
            <a:r>
              <a:rPr lang="en-US" baseline="0" dirty="0" smtClean="0"/>
              <a:t>% of women are attending </a:t>
            </a:r>
            <a:r>
              <a:rPr lang="en-US" i="1" baseline="0" dirty="0" smtClean="0"/>
              <a:t>Antenatal care </a:t>
            </a:r>
            <a:r>
              <a:rPr lang="en-US" baseline="0" dirty="0" smtClean="0"/>
              <a:t>with a skilled provider at least once during pregnancy.  No data was available for percentage of women attending the necessary 4 visits, as shown on the next slide.  Quality of care for antenatal care also needs to be considered.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25</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F43218-F530-408D-A7C9-4CD43D936E0A}" type="slidenum">
              <a:rPr lang="en-US"/>
              <a:pPr/>
              <a:t>26</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smtClean="0"/>
              <a:t>As seen here, data for many</a:t>
            </a:r>
            <a:r>
              <a:rPr lang="en-US" baseline="0" dirty="0" smtClean="0"/>
              <a:t> other maternal and newborn health indicators is missing.   </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Iraq’s </a:t>
            </a:r>
            <a:r>
              <a:rPr lang="en-US" i="1" dirty="0" smtClean="0"/>
              <a:t>Immunization</a:t>
            </a:r>
            <a:r>
              <a:rPr lang="en-US" dirty="0" smtClean="0"/>
              <a:t>  coverage has fluctuated,  but indicates </a:t>
            </a:r>
            <a:r>
              <a:rPr lang="en-US" baseline="0" dirty="0" smtClean="0"/>
              <a:t>room for improvement.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27</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2006 some 82% </a:t>
            </a:r>
            <a:r>
              <a:rPr lang="en-US" sz="1200" kern="1200" dirty="0" smtClean="0">
                <a:solidFill>
                  <a:schemeClr val="tx1"/>
                </a:solidFill>
                <a:latin typeface="+mn-lt"/>
                <a:ea typeface="+mn-ea"/>
                <a:cs typeface="+mn-cs"/>
              </a:rPr>
              <a:t>of children with suspected pneumonia were taken to an appropriate provider</a:t>
            </a:r>
            <a:r>
              <a:rPr lang="en-US" sz="1200" kern="1200" baseline="0" dirty="0" smtClean="0">
                <a:solidFill>
                  <a:schemeClr val="tx1"/>
                </a:solidFill>
                <a:latin typeface="+mn-lt"/>
                <a:ea typeface="+mn-ea"/>
                <a:cs typeface="+mn-cs"/>
              </a:rPr>
              <a:t> and </a:t>
            </a:r>
            <a:r>
              <a:rPr lang="en-US" baseline="0" dirty="0" smtClean="0"/>
              <a:t>82</a:t>
            </a:r>
            <a:r>
              <a:rPr lang="en-US" baseline="0" dirty="0" smtClean="0"/>
              <a:t>% of children with suspected pneumonia received antibiotics.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28</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31% of children with diarrhoea were being treated with ORS in 2006.  64% received increased fluids and continued feeding.  </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29</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smtClean="0"/>
              <a:t>Some government officials, local and international colleagues from </a:t>
            </a:r>
            <a:r>
              <a:rPr lang="en-US" sz="1200" i="0" dirty="0" smtClean="0"/>
              <a:t>Iraq might </a:t>
            </a:r>
            <a:r>
              <a:rPr lang="en-US" i="0" dirty="0" smtClean="0"/>
              <a:t>know about the </a:t>
            </a:r>
            <a:r>
              <a:rPr lang="en-US" i="1" dirty="0" smtClean="0"/>
              <a:t>Countdown to 2015 for Maternal,</a:t>
            </a:r>
            <a:r>
              <a:rPr lang="en-US" i="1" baseline="0" dirty="0" smtClean="0"/>
              <a:t> Newborn and Child Health</a:t>
            </a:r>
            <a:r>
              <a:rPr lang="en-US" i="0" dirty="0" smtClean="0"/>
              <a:t>.  The Countdown has been producing individual country profiles since 2005. </a:t>
            </a:r>
            <a:r>
              <a:rPr lang="en-US" i="0" dirty="0" smtClean="0"/>
              <a:t> This </a:t>
            </a:r>
            <a:r>
              <a:rPr lang="en-US" i="0" dirty="0" smtClean="0"/>
              <a:t>slide show is intended to stimulate discussion about country progress in Iraq</a:t>
            </a:r>
            <a:r>
              <a:rPr lang="en-US" i="0" baseline="0" dirty="0" smtClean="0"/>
              <a:t>, </a:t>
            </a:r>
            <a:r>
              <a:rPr lang="en-US" i="0" dirty="0" smtClean="0"/>
              <a:t>using data from global data bases as of early 2012 and provided by Countdown.   </a:t>
            </a:r>
            <a:endParaRPr lang="en-US" i="0"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latin typeface="+mn-lt"/>
                <a:ea typeface="+mn-ea"/>
                <a:cs typeface="+mn-cs"/>
              </a:rPr>
              <a:t>(The presenter </a:t>
            </a:r>
            <a:r>
              <a:rPr lang="en-US" sz="1200" i="1" kern="1200" dirty="0" smtClean="0">
                <a:solidFill>
                  <a:schemeClr val="tx1"/>
                </a:solidFill>
                <a:latin typeface="+mn-lt"/>
                <a:ea typeface="+mn-ea"/>
                <a:cs typeface="+mn-cs"/>
              </a:rPr>
              <a:t>might choose to omit this slide from the presentation.)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30</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Underweight and stunting</a:t>
            </a:r>
            <a:r>
              <a:rPr lang="en-US" dirty="0" smtClean="0"/>
              <a:t> rates remain</a:t>
            </a:r>
            <a:r>
              <a:rPr lang="en-US" baseline="0" dirty="0" smtClean="0"/>
              <a:t> high.</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31</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smtClean="0"/>
              <a:t>Exclusive breastfeeding</a:t>
            </a:r>
            <a:r>
              <a:rPr lang="en-US" dirty="0" smtClean="0"/>
              <a:t> rates </a:t>
            </a:r>
            <a:r>
              <a:rPr lang="en-US" baseline="0" dirty="0" smtClean="0"/>
              <a:t>were 25% in 2006</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32</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21% of the population are</a:t>
            </a:r>
            <a:r>
              <a:rPr lang="en-US" baseline="0" dirty="0" smtClean="0"/>
              <a:t> using unimproved facilities or surface water for drinking.  In rural areas 44% are using surface water or other unimproved sources.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33</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 of the population are using unimproved facilities</a:t>
            </a:r>
            <a:r>
              <a:rPr lang="en-US" baseline="0" dirty="0" smtClean="0"/>
              <a:t> or open defecation.  In rural areas it is 21%.</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34</a:t>
            </a:fld>
            <a:endParaRPr lang="en-US" dirty="0"/>
          </a:p>
        </p:txBody>
      </p:sp>
    </p:spTree>
    <p:extLst>
      <p:ext uri="{BB962C8B-B14F-4D97-AF65-F5344CB8AC3E}">
        <p14:creationId xmlns:p14="http://schemas.microsoft.com/office/powerpoint/2010/main" xmlns="" val="22023326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35</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sz="1200" kern="1200" dirty="0" smtClean="0">
                <a:solidFill>
                  <a:schemeClr val="tx1"/>
                </a:solidFill>
                <a:latin typeface="+mn-lt"/>
                <a:ea typeface="+mn-ea"/>
                <a:cs typeface="+mn-cs"/>
              </a:rPr>
              <a:t>Iraq shows full or partial adoption of some</a:t>
            </a:r>
            <a:r>
              <a:rPr lang="en-US" sz="1200" kern="1200" baseline="0" dirty="0" smtClean="0">
                <a:solidFill>
                  <a:schemeClr val="tx1"/>
                </a:solidFill>
                <a:latin typeface="+mn-lt"/>
                <a:ea typeface="+mn-ea"/>
                <a:cs typeface="+mn-cs"/>
              </a:rPr>
              <a:t> of </a:t>
            </a:r>
            <a:r>
              <a:rPr lang="en-US" sz="1200" kern="1200" dirty="0" smtClean="0">
                <a:solidFill>
                  <a:schemeClr val="tx1"/>
                </a:solidFill>
                <a:latin typeface="+mn-lt"/>
                <a:ea typeface="+mn-ea"/>
                <a:cs typeface="+mn-cs"/>
              </a:rPr>
              <a:t>the policies being tracked by Countdown.  It would be important to understand why full adoption hasn’t happened and the current status of implementation</a:t>
            </a:r>
            <a:r>
              <a:rPr lang="en-US" sz="1200" kern="1200" baseline="0" dirty="0" smtClean="0">
                <a:solidFill>
                  <a:schemeClr val="tx1"/>
                </a:solidFill>
                <a:latin typeface="+mn-lt"/>
                <a:ea typeface="+mn-ea"/>
                <a:cs typeface="+mn-cs"/>
              </a:rPr>
              <a:t> of each policy. </a:t>
            </a:r>
            <a:r>
              <a:rPr lang="en-US" sz="1200" kern="1200" dirty="0" smtClean="0">
                <a:solidFill>
                  <a:schemeClr val="tx1"/>
                </a:solidFill>
                <a:latin typeface="+mn-lt"/>
                <a:ea typeface="+mn-ea"/>
                <a:cs typeface="+mn-cs"/>
              </a:rPr>
              <a:t> Adopting these policies and implementing them at scale can contribute to improved coverage of life saving interventions.</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No information was available on the policy</a:t>
            </a:r>
            <a:r>
              <a:rPr lang="en-US" sz="1200" kern="1200" baseline="0" dirty="0" smtClean="0">
                <a:solidFill>
                  <a:schemeClr val="tx1"/>
                </a:solidFill>
                <a:latin typeface="+mn-lt"/>
                <a:ea typeface="+mn-ea"/>
                <a:cs typeface="+mn-cs"/>
              </a:rPr>
              <a:t> for </a:t>
            </a:r>
            <a:r>
              <a:rPr lang="en-US" sz="1200" i="1" kern="1200" baseline="0" dirty="0" smtClean="0">
                <a:solidFill>
                  <a:schemeClr val="tx1"/>
                </a:solidFill>
                <a:latin typeface="+mn-lt"/>
                <a:ea typeface="+mn-ea"/>
                <a:cs typeface="+mn-cs"/>
              </a:rPr>
              <a:t>Postnatal home visits in the first week of life.</a:t>
            </a:r>
            <a:endParaRPr lang="en-US" i="1"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B99EF5-8061-4B11-A4B3-445D375FD76C}" type="slidenum">
              <a:rPr lang="en-US"/>
              <a:pPr/>
              <a:t>36</a:t>
            </a:fld>
            <a:endParaRPr lang="en-US" dirty="0"/>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dirty="0" smtClean="0"/>
              <a:t>These indicators for </a:t>
            </a:r>
            <a:r>
              <a:rPr lang="en-US" i="1" dirty="0" smtClean="0"/>
              <a:t>Systems and financing</a:t>
            </a:r>
            <a:r>
              <a:rPr lang="en-US" dirty="0" smtClean="0"/>
              <a:t>  give a</a:t>
            </a:r>
            <a:r>
              <a:rPr lang="en-US" baseline="0" dirty="0" smtClean="0"/>
              <a:t> limited, but useful, picture of system strengths and weaknesses.  </a:t>
            </a:r>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9A8032B-5ADD-4E49-851A-BB660E6F310D}" type="slidenum">
              <a:rPr lang="en-US" smtClean="0">
                <a:latin typeface="Calibri" pitchFamily="34" charset="0"/>
                <a:cs typeface="Calibri" pitchFamily="34" charset="0"/>
              </a:rPr>
              <a:pPr eaLnBrk="1" hangingPunct="1"/>
              <a:t>37</a:t>
            </a:fld>
            <a:endParaRPr lang="en-US" dirty="0" smtClean="0">
              <a:latin typeface="Calibri" pitchFamily="34" charset="0"/>
              <a:cs typeface="Calibri" pitchFamily="34" charset="0"/>
            </a:endParaRPr>
          </a:p>
        </p:txBody>
      </p:sp>
      <p:sp>
        <p:nvSpPr>
          <p:cNvPr id="2" name="Notes Placeholder 1"/>
          <p:cNvSpPr>
            <a:spLocks noGrp="1"/>
          </p:cNvSpPr>
          <p:nvPr>
            <p:ph type="body" sz="quarter" idx="10"/>
          </p:nvPr>
        </p:nvSpPr>
        <p:spPr/>
        <p:txBody>
          <a:bodyPr/>
          <a:lstStyle/>
          <a:p>
            <a:r>
              <a:rPr lang="en-US" dirty="0" smtClean="0"/>
              <a:t>This slide is included to show coverage for different wealth groups for a range of interventions along the continuum of care.  54 Countdown</a:t>
            </a:r>
            <a:r>
              <a:rPr lang="en-US" baseline="0" dirty="0" smtClean="0"/>
              <a:t> countries have sufficient data to provide information on </a:t>
            </a:r>
            <a:r>
              <a:rPr lang="en-US" dirty="0" smtClean="0"/>
              <a:t>socioeconomic status, gender, urban/rural residence, etc.  Iraq does not have sufficient data for the Countdown equity analysis. </a:t>
            </a:r>
            <a:r>
              <a:rPr lang="en-US" dirty="0" smtClean="0"/>
              <a:t> Conducting </a:t>
            </a:r>
            <a:r>
              <a:rPr lang="en-US" dirty="0" smtClean="0"/>
              <a:t>national household surveys periodically will both provide</a:t>
            </a:r>
            <a:r>
              <a:rPr lang="en-US" baseline="0" dirty="0" smtClean="0"/>
              <a:t> overall</a:t>
            </a:r>
            <a:r>
              <a:rPr lang="en-US" dirty="0" smtClean="0"/>
              <a:t> coverage data and allow for equity analyses in order to better understand the underserved populations.    </a:t>
            </a:r>
            <a:endParaRPr lang="en-US" baseline="0"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The global Countdown</a:t>
            </a:r>
            <a:r>
              <a:rPr lang="en-US" baseline="0" dirty="0" smtClean="0"/>
              <a:t> events have allowed a large number of diverse partners, including many decision makers, to review global and country progress in meeting MDG Goals 4 &amp; 5.   Using the Countdown profile at country level as a tool to enhance monitoring and problem solving can increase action and improve accountability.  The following slides provide information on bringing Countdown techniques to country level.</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country Countdown process can result in:</a:t>
            </a:r>
          </a:p>
          <a:p>
            <a:pPr>
              <a:buFont typeface="Arial" pitchFamily="34" charset="0"/>
              <a:buChar char="•"/>
            </a:pPr>
            <a:r>
              <a:rPr lang="en-US" dirty="0" smtClean="0"/>
              <a:t> A better understanding and use of quality data and</a:t>
            </a:r>
            <a:r>
              <a:rPr lang="en-US" baseline="0" dirty="0" smtClean="0"/>
              <a:t> evi</a:t>
            </a:r>
            <a:r>
              <a:rPr lang="en-US" dirty="0" smtClean="0"/>
              <a:t>dence </a:t>
            </a:r>
            <a:r>
              <a:rPr lang="en-US" dirty="0"/>
              <a:t>for decision </a:t>
            </a:r>
            <a:r>
              <a:rPr lang="en-US" dirty="0" smtClean="0"/>
              <a:t>making</a:t>
            </a:r>
            <a:endParaRPr lang="en-US" dirty="0"/>
          </a:p>
          <a:p>
            <a:pPr>
              <a:buFont typeface="Arial" pitchFamily="34" charset="0"/>
              <a:buChar char="•"/>
            </a:pPr>
            <a:r>
              <a:rPr lang="en-US" dirty="0" smtClean="0"/>
              <a:t> Increased </a:t>
            </a:r>
            <a:r>
              <a:rPr lang="en-US" dirty="0"/>
              <a:t>and more efficient use of resources for RMNCH from domestic and external </a:t>
            </a:r>
            <a:r>
              <a:rPr lang="en-US" dirty="0" smtClean="0"/>
              <a:t>sources</a:t>
            </a:r>
            <a:endParaRPr lang="en-US" dirty="0"/>
          </a:p>
          <a:p>
            <a:pPr>
              <a:buFont typeface="Arial" pitchFamily="34" charset="0"/>
              <a:buChar char="•"/>
            </a:pPr>
            <a:r>
              <a:rPr lang="en-US" dirty="0" smtClean="0"/>
              <a:t> Accelerated </a:t>
            </a:r>
            <a:r>
              <a:rPr lang="en-US" dirty="0"/>
              <a:t>improvements in the health of women and children</a:t>
            </a:r>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Part 1 will briefly describe the </a:t>
            </a:r>
            <a:r>
              <a:rPr lang="en-US" i="1" dirty="0" smtClean="0"/>
              <a:t>Countdown to 2015</a:t>
            </a:r>
            <a:r>
              <a:rPr lang="en-US" dirty="0" smtClean="0"/>
              <a:t>.  Part 2 will describe</a:t>
            </a:r>
            <a:r>
              <a:rPr lang="en-US" baseline="0" dirty="0" smtClean="0"/>
              <a:t> the </a:t>
            </a:r>
            <a:r>
              <a:rPr lang="en-GB" i="0" baseline="0" dirty="0" smtClean="0"/>
              <a:t>Iraq</a:t>
            </a:r>
            <a:r>
              <a:rPr lang="en-GB" i="1" baseline="0" dirty="0" smtClean="0"/>
              <a:t> </a:t>
            </a:r>
            <a:r>
              <a:rPr lang="en-US" baseline="0" dirty="0" smtClean="0"/>
              <a:t>profile, and Part 3 will provide information on a country Countdown process.</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82359" indent="-465887">
              <a:buFont typeface="+mj-lt"/>
              <a:buNone/>
            </a:pPr>
            <a:r>
              <a:rPr lang="en-US" sz="2400" dirty="0" smtClean="0"/>
              <a:t>Some guiding principles include:</a:t>
            </a:r>
          </a:p>
          <a:p>
            <a:pPr marL="582359" indent="-465887">
              <a:buFont typeface="+mj-lt"/>
              <a:buAutoNum type="arabicPeriod"/>
            </a:pPr>
            <a:r>
              <a:rPr lang="en-US" sz="2400" dirty="0" smtClean="0"/>
              <a:t>Responding to country interest/demands:</a:t>
            </a:r>
            <a:r>
              <a:rPr lang="en-US" sz="2400" baseline="0" dirty="0" smtClean="0"/>
              <a:t>  including sub-national profiles and analysis</a:t>
            </a:r>
            <a:r>
              <a:rPr lang="en-US" sz="2400" dirty="0" smtClean="0"/>
              <a:t> </a:t>
            </a:r>
          </a:p>
          <a:p>
            <a:pPr marL="582359" indent="-465887">
              <a:buFont typeface="+mj-lt"/>
              <a:buAutoNum type="arabicPeriod"/>
            </a:pPr>
            <a:r>
              <a:rPr lang="en-US" sz="2400" dirty="0" smtClean="0"/>
              <a:t>Promoting  </a:t>
            </a:r>
            <a:r>
              <a:rPr lang="en-US" sz="2400" dirty="0"/>
              <a:t>country </a:t>
            </a:r>
            <a:r>
              <a:rPr lang="en-US" sz="2400" dirty="0" smtClean="0"/>
              <a:t>accountability </a:t>
            </a:r>
            <a:r>
              <a:rPr lang="en-US" sz="2400" dirty="0"/>
              <a:t>and </a:t>
            </a:r>
            <a:r>
              <a:rPr lang="en-US" sz="2400" dirty="0" smtClean="0"/>
              <a:t>strengthening </a:t>
            </a:r>
            <a:r>
              <a:rPr lang="en-US" sz="2400" dirty="0"/>
              <a:t>country </a:t>
            </a:r>
            <a:r>
              <a:rPr lang="en-US" sz="2400" dirty="0" smtClean="0"/>
              <a:t>capacity for monitoring:  link </a:t>
            </a:r>
            <a:r>
              <a:rPr lang="en-US" sz="2400" dirty="0"/>
              <a:t>to National Health Sector </a:t>
            </a:r>
            <a:r>
              <a:rPr lang="en-US" sz="2400" dirty="0" smtClean="0"/>
              <a:t>reviews</a:t>
            </a:r>
            <a:endParaRPr lang="en-US" sz="2400" dirty="0"/>
          </a:p>
          <a:p>
            <a:pPr marL="582359" indent="-465887">
              <a:buFont typeface="+mj-lt"/>
              <a:buAutoNum type="arabicPeriod"/>
            </a:pPr>
            <a:r>
              <a:rPr lang="en-US" sz="2400" dirty="0"/>
              <a:t>Convened by </a:t>
            </a:r>
            <a:r>
              <a:rPr lang="en-US" sz="2400" dirty="0" smtClean="0"/>
              <a:t>MOH; </a:t>
            </a:r>
            <a:r>
              <a:rPr lang="en-US" sz="2400" dirty="0"/>
              <a:t>planned </a:t>
            </a:r>
            <a:r>
              <a:rPr lang="en-US" sz="2400" dirty="0" smtClean="0"/>
              <a:t>with partners; including multiple </a:t>
            </a:r>
            <a:r>
              <a:rPr lang="en-US" sz="2400" dirty="0"/>
              <a:t>stakeholders</a:t>
            </a:r>
          </a:p>
          <a:p>
            <a:pPr marL="582359" indent="-465887">
              <a:buFont typeface="+mj-lt"/>
              <a:buAutoNum type="arabicPeriod"/>
            </a:pPr>
            <a:r>
              <a:rPr lang="en-US" sz="2400" dirty="0"/>
              <a:t>Engagement by global CD to support, complement, communicate</a:t>
            </a:r>
          </a:p>
          <a:p>
            <a:pPr marL="885185" lvl="1" indent="-465887">
              <a:buFont typeface="Arial" charset="0"/>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process of undertaking a country Countdown</a:t>
            </a:r>
            <a:r>
              <a:rPr lang="en-US" baseline="0" dirty="0" smtClean="0"/>
              <a:t> can help strengthen the national program action cycle.</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Some</a:t>
            </a:r>
            <a:r>
              <a:rPr lang="en-US" sz="1400" baseline="0" dirty="0" smtClean="0"/>
              <a:t> countries </a:t>
            </a:r>
            <a:r>
              <a:rPr lang="en-US" sz="1200" baseline="0" dirty="0" smtClean="0"/>
              <a:t>have undertaken a national Countdown or similar process.  One example is </a:t>
            </a:r>
            <a:r>
              <a:rPr lang="en-US" sz="1200" dirty="0" smtClean="0"/>
              <a:t>Nigeria where a</a:t>
            </a:r>
            <a:r>
              <a:rPr lang="en-US" sz="1200" baseline="0" dirty="0" smtClean="0"/>
              <a:t> c</a:t>
            </a:r>
            <a:r>
              <a:rPr lang="en-US" sz="1200" dirty="0" smtClean="0"/>
              <a:t>ountry-led </a:t>
            </a:r>
            <a:r>
              <a:rPr lang="en-US" sz="1200" dirty="0"/>
              <a:t>multi-stakeholder </a:t>
            </a:r>
            <a:r>
              <a:rPr lang="en-US" sz="1200" dirty="0" smtClean="0"/>
              <a:t>process was initiated and led by the Federal MOH.  It was assisted by Save the Children, and endorsed by 13 agencies/organizations.</a:t>
            </a:r>
          </a:p>
          <a:p>
            <a:r>
              <a:rPr lang="en-US" sz="1200" dirty="0" smtClean="0"/>
              <a:t>Members of the Core Technical Committee of Nigeria PMNCH oversaw preparation of the national report and updated profiles</a:t>
            </a:r>
            <a:r>
              <a:rPr lang="en-US" sz="1200" baseline="0" dirty="0" smtClean="0"/>
              <a:t> for each of the 36 states.  </a:t>
            </a:r>
            <a:r>
              <a:rPr lang="en-US" sz="1200" dirty="0" smtClean="0"/>
              <a:t>Data input was provided by the National Bureau of Statistics and State MoH.</a:t>
            </a:r>
            <a:endParaRPr lang="en-US" sz="1200" dirty="0"/>
          </a:p>
          <a:p>
            <a:r>
              <a:rPr lang="en-US" sz="1200" dirty="0" smtClean="0"/>
              <a:t>The Nigeria </a:t>
            </a:r>
            <a:r>
              <a:rPr lang="en-US" sz="1200" dirty="0"/>
              <a:t>profile emphasized newborn </a:t>
            </a:r>
            <a:r>
              <a:rPr lang="en-US" sz="1200" dirty="0" smtClean="0"/>
              <a:t>survival</a:t>
            </a:r>
            <a:r>
              <a:rPr lang="en-US" sz="1200" baseline="0" dirty="0" smtClean="0"/>
              <a:t> and a r</a:t>
            </a:r>
            <a:r>
              <a:rPr lang="en-US" sz="1200" dirty="0" smtClean="0"/>
              <a:t>eport was launched at the Annual Meeting of the Pediatrics Association of Nigeria.</a:t>
            </a:r>
            <a:endParaRPr lang="en-US" sz="1200" dirty="0"/>
          </a:p>
          <a:p>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Steps for undertaking a country Countdown are</a:t>
            </a:r>
            <a:r>
              <a:rPr lang="en-US" sz="1200" baseline="0" dirty="0" smtClean="0"/>
              <a:t> noted here.  Experience has shown that wide stakeholder involvement in planning improves accountability and commitment for taking recommendations forward.  </a:t>
            </a:r>
          </a:p>
          <a:p>
            <a:r>
              <a:rPr lang="en-US" sz="1200" baseline="0" dirty="0" smtClean="0"/>
              <a:t>Including sub-national data and creating sub-national profiles is critical.  Having a focus on equity will help identify coverage gaps and populations that need additional attention.   </a:t>
            </a:r>
          </a:p>
          <a:p>
            <a:r>
              <a:rPr lang="en-US" sz="1200" baseline="0" dirty="0" smtClean="0"/>
              <a:t>Finally, the results should be shared widely and used in program planning and monitoring.</a:t>
            </a:r>
          </a:p>
          <a:p>
            <a:endParaRPr lang="en-US" sz="1200"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Important roles</a:t>
            </a:r>
            <a:r>
              <a:rPr lang="en-US" baseline="0" dirty="0" smtClean="0"/>
              <a:t> for the government and in-country lead partners on RMNCH include identification and analysis of data, outreach to all stakeholders, technical and financial support, producing profiles and communication materials, publicizing results, and following up on recommendations.</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global Countdown team can assis</a:t>
            </a:r>
            <a:r>
              <a:rPr lang="en-US" baseline="0" dirty="0" smtClean="0"/>
              <a:t>t with advising on data quality and analysis, development of profiles, regional and national capacity building, and facilitating the sharing of experiences.</a:t>
            </a:r>
          </a:p>
          <a:p>
            <a:r>
              <a:rPr lang="en-US" baseline="0" dirty="0" smtClean="0"/>
              <a:t>Additional information on country Countdowns can be found on the </a:t>
            </a:r>
            <a:r>
              <a:rPr lang="en-US" b="1" baseline="0" dirty="0" smtClean="0"/>
              <a:t>Countdown to 2015 website</a:t>
            </a:r>
            <a:r>
              <a:rPr lang="en-US" baseline="0" dirty="0" smtClean="0"/>
              <a:t>, particularly through the Country Countdown Guidance Note and the Toolkit.  </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pPr/>
              <a:t>45</a:t>
            </a:fld>
            <a:endParaRPr lang="en-US" dirty="0"/>
          </a:p>
        </p:txBody>
      </p:sp>
    </p:spTree>
    <p:extLst>
      <p:ext uri="{BB962C8B-B14F-4D97-AF65-F5344CB8AC3E}">
        <p14:creationId xmlns:p14="http://schemas.microsoft.com/office/powerpoint/2010/main" xmlns="" val="1268612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3011" name="Rectangle 3"/>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Countdown is a global movement begun in 2003 with the purpose of tracking progress in maternal, newborn</a:t>
            </a:r>
            <a:r>
              <a:rPr lang="en-US" baseline="0" dirty="0" smtClean="0"/>
              <a:t> &amp; child health in the 75 highest burden countries, with the purpose of promoting action and accountability.</a:t>
            </a:r>
            <a:endParaRPr lang="en-US" dirty="0"/>
          </a:p>
        </p:txBody>
      </p:sp>
      <p:sp>
        <p:nvSpPr>
          <p:cNvPr id="4" name="Slide Number Placeholder 3"/>
          <p:cNvSpPr>
            <a:spLocks noGrp="1"/>
          </p:cNvSpPr>
          <p:nvPr>
            <p:ph type="sldNum" sz="quarter" idx="10"/>
          </p:nvPr>
        </p:nvSpPr>
        <p:spPr/>
        <p:txBody>
          <a:bodyPr/>
          <a:lstStyle/>
          <a:p>
            <a:fld id="{28FFC315-AD05-4127-AA38-67B9577E453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126861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Countdown</a:t>
            </a:r>
            <a:r>
              <a:rPr lang="en-US" baseline="0" dirty="0" smtClean="0"/>
              <a:t> originated from a series of articles in The Lancet showing lack of progress in reducing child mortality, in spite of availability of evidence-based interventions. The articles resulted in a call for intensified efforts for child and newborn survival.  Soon after, the Countdown added maternal health to its mandate and now covers the continuum of care for RMNCH.   </a:t>
            </a:r>
            <a:endParaRPr lang="en-US" dirty="0"/>
          </a:p>
        </p:txBody>
      </p:sp>
      <p:sp>
        <p:nvSpPr>
          <p:cNvPr id="4" name="Slide Number Placeholder 3"/>
          <p:cNvSpPr>
            <a:spLocks noGrp="1"/>
          </p:cNvSpPr>
          <p:nvPr>
            <p:ph type="sldNum" sz="quarter" idx="10"/>
          </p:nvPr>
        </p:nvSpPr>
        <p:spPr/>
        <p:txBody>
          <a:bodyPr/>
          <a:lstStyle/>
          <a:p>
            <a:pPr>
              <a:defRPr/>
            </a:pPr>
            <a:fld id="{3E12AD2A-E6BE-4157-B61E-ECEE9F84A041}"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62FCF051-D985-42A7-8159-1048671FC26D}" type="slidenum">
              <a:rPr lang="en-GB" smtClean="0">
                <a:latin typeface="Arial" charset="0"/>
                <a:cs typeface="Arial" charset="0"/>
              </a:rPr>
              <a:pPr/>
              <a:t>8</a:t>
            </a:fld>
            <a:endParaRPr lang="en-GB" dirty="0" smtClean="0">
              <a:latin typeface="Arial" charset="0"/>
              <a:cs typeface="Arial" charset="0"/>
            </a:endParaRPr>
          </a:p>
        </p:txBody>
      </p:sp>
      <p:sp>
        <p:nvSpPr>
          <p:cNvPr id="348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4820" name="Rectangle 3"/>
          <p:cNvSpPr>
            <a:spLocks noGrp="1" noChangeArrowheads="1"/>
          </p:cNvSpPr>
          <p:nvPr>
            <p:ph type="body" idx="1"/>
          </p:nvPr>
        </p:nvSpPr>
        <p:spPr bwMode="auto">
          <a:xfrm>
            <a:off x="699418" y="4417404"/>
            <a:ext cx="5611566" cy="4181766"/>
          </a:xfrm>
          <a:noFill/>
        </p:spPr>
        <p:txBody>
          <a:bodyPr wrap="square" numCol="1" anchor="t" anchorCtr="0" compatLnSpc="1">
            <a:prstTxWarp prst="textNoShape">
              <a:avLst/>
            </a:prstTxWarp>
          </a:bodyPr>
          <a:lstStyle/>
          <a:p>
            <a:pPr eaLnBrk="1" hangingPunct="1">
              <a:spcBef>
                <a:spcPct val="0"/>
              </a:spcBef>
            </a:pPr>
            <a:r>
              <a:rPr lang="en-US" i="0" dirty="0" smtClean="0">
                <a:latin typeface="Arial" charset="0"/>
              </a:rPr>
              <a:t>Countdown has three key aims:</a:t>
            </a:r>
            <a:r>
              <a:rPr lang="en-US" i="0" baseline="0" dirty="0" smtClean="0">
                <a:latin typeface="Arial" charset="0"/>
              </a:rPr>
              <a:t> </a:t>
            </a:r>
            <a:r>
              <a:rPr lang="en-US" dirty="0" smtClean="0">
                <a:latin typeface="Arial" charset="0"/>
              </a:rPr>
              <a:t>Disseminating the most recent information on country-level progress, analyzing this progress and proposing relevant</a:t>
            </a:r>
            <a:r>
              <a:rPr lang="en-US" baseline="0" dirty="0" smtClean="0">
                <a:latin typeface="Arial" charset="0"/>
              </a:rPr>
              <a:t> action, and increasing accountability by all partners. </a:t>
            </a:r>
            <a:endParaRPr lang="en-US" dirty="0"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p:spPr>
      </p:sp>
      <p:sp>
        <p:nvSpPr>
          <p:cNvPr id="3584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i="0" dirty="0" smtClean="0">
                <a:latin typeface="Arial" charset="0"/>
              </a:rPr>
              <a:t>Countdown analyzes coverage and trends for proven interventions.  It also tracks indicators for policies, health systems, and financial flows, as well as for equity.  Countdown identifies data gaps across</a:t>
            </a:r>
            <a:r>
              <a:rPr lang="en-US" i="0" baseline="0" dirty="0" smtClean="0">
                <a:latin typeface="Arial" charset="0"/>
              </a:rPr>
              <a:t> the continuum of care for RMNCH and contributes to solutions by undertaking research and analysis.  Findings are shared through publications, conferences, and the Countdown website.  Now, Countdown is giving high priority to supporting countries in undertaking their own Country Countdown processes.  </a:t>
            </a:r>
            <a:endParaRPr lang="en-US" i="0" dirty="0" smtClean="0">
              <a:latin typeface="Arial" charset="0"/>
            </a:endParaRPr>
          </a:p>
        </p:txBody>
      </p:sp>
      <p:sp>
        <p:nvSpPr>
          <p:cNvPr id="358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E3E7A2-539D-4F02-B678-416D0352DE5F}"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1ADC1405-760C-4818-8420-EE3B3E1C643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D6259EA-FA6E-4E07-BCC0-AAB47542B1F6}" type="slidenum">
              <a:rPr lang="en-US"/>
              <a:pPr>
                <a:defRPr/>
              </a:pPr>
              <a:t>‹#›</a:t>
            </a:fld>
            <a:endParaRPr lang="en-US" dirty="0"/>
          </a:p>
        </p:txBody>
      </p:sp>
    </p:spTree>
    <p:extLst>
      <p:ext uri="{BB962C8B-B14F-4D97-AF65-F5344CB8AC3E}">
        <p14:creationId xmlns:p14="http://schemas.microsoft.com/office/powerpoint/2010/main" xmlns="" val="2236595099"/>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33D808-75ED-4928-B77D-2B869A85F160}"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83412F6-8547-4082-8F58-ADA33D3A22CE}" type="slidenum">
              <a:rPr lang="en-US"/>
              <a:pPr>
                <a:defRPr/>
              </a:pPr>
              <a:t>‹#›</a:t>
            </a:fld>
            <a:endParaRPr lang="en-US" dirty="0"/>
          </a:p>
        </p:txBody>
      </p:sp>
    </p:spTree>
    <p:extLst>
      <p:ext uri="{BB962C8B-B14F-4D97-AF65-F5344CB8AC3E}">
        <p14:creationId xmlns:p14="http://schemas.microsoft.com/office/powerpoint/2010/main" xmlns="" val="711455706"/>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680CAF6-FD18-4EB1-983E-ABAE56D7358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C32DFA4-731D-495D-B190-C96DAC010F11}" type="slidenum">
              <a:rPr lang="en-US"/>
              <a:pPr>
                <a:defRPr/>
              </a:pPr>
              <a:t>‹#›</a:t>
            </a:fld>
            <a:endParaRPr lang="en-US" dirty="0"/>
          </a:p>
        </p:txBody>
      </p:sp>
    </p:spTree>
    <p:extLst>
      <p:ext uri="{BB962C8B-B14F-4D97-AF65-F5344CB8AC3E}">
        <p14:creationId xmlns:p14="http://schemas.microsoft.com/office/powerpoint/2010/main" xmlns="" val="3000436955"/>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dirty="0"/>
          </a:p>
        </p:txBody>
      </p:sp>
      <p:sp>
        <p:nvSpPr>
          <p:cNvPr id="5" name="Date Placeholder 4"/>
          <p:cNvSpPr>
            <a:spLocks noGrp="1"/>
          </p:cNvSpPr>
          <p:nvPr>
            <p:ph type="dt" sz="half" idx="10"/>
          </p:nvPr>
        </p:nvSpPr>
        <p:spPr>
          <a:xfrm>
            <a:off x="-36513" y="6597650"/>
            <a:ext cx="4691063" cy="287338"/>
          </a:xfrm>
        </p:spPr>
        <p:txBody>
          <a:bodyPr/>
          <a:lstStyle>
            <a:lvl1pPr>
              <a:defRPr/>
            </a:lvl1pPr>
          </a:lstStyle>
          <a:p>
            <a:r>
              <a:rPr lang="en-US" dirty="0"/>
              <a:t>Opportunities for Africa’s Newborns, 2006.</a:t>
            </a:r>
          </a:p>
        </p:txBody>
      </p:sp>
    </p:spTree>
    <p:extLst>
      <p:ext uri="{BB962C8B-B14F-4D97-AF65-F5344CB8AC3E}">
        <p14:creationId xmlns:p14="http://schemas.microsoft.com/office/powerpoint/2010/main" xmlns="" val="41610412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7380508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77521542"/>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17503022"/>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3892732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72185324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0618363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87258449"/>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1A01F39-09EA-45D7-B393-9FC83672A682}"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C9DF7A40-5FD2-4A5A-A560-990BA0C9E6C6}" type="slidenum">
              <a:rPr lang="en-US"/>
              <a:pPr>
                <a:defRPr/>
              </a:pPr>
              <a:t>‹#›</a:t>
            </a:fld>
            <a:endParaRPr lang="en-US" dirty="0"/>
          </a:p>
        </p:txBody>
      </p:sp>
    </p:spTree>
    <p:extLst>
      <p:ext uri="{BB962C8B-B14F-4D97-AF65-F5344CB8AC3E}">
        <p14:creationId xmlns:p14="http://schemas.microsoft.com/office/powerpoint/2010/main" xmlns="" val="2565224141"/>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23236919"/>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8744851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3405881"/>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1718793"/>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62377783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98283039"/>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5568251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21604282"/>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62692307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428483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66AD665-2A01-4DE2-9D11-56CE6F7BC20A}" type="datetime1">
              <a:rPr lang="en-US"/>
              <a:pPr>
                <a:defRPr/>
              </a:pPr>
              <a:t>2/25/2013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4045C6E-F905-411B-8F87-E847905F570C}" type="slidenum">
              <a:rPr lang="en-US"/>
              <a:pPr>
                <a:defRPr/>
              </a:pPr>
              <a:t>‹#›</a:t>
            </a:fld>
            <a:endParaRPr lang="en-US" dirty="0"/>
          </a:p>
        </p:txBody>
      </p:sp>
    </p:spTree>
    <p:extLst>
      <p:ext uri="{BB962C8B-B14F-4D97-AF65-F5344CB8AC3E}">
        <p14:creationId xmlns:p14="http://schemas.microsoft.com/office/powerpoint/2010/main" xmlns="" val="110303058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669892452"/>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779503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5184482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70688399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0062439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20289758"/>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20873786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486306245"/>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540180270"/>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95432718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fld id="{6A5B4D43-3B32-4F7F-9164-976AC9564FA7}"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141E451D-2D32-4016-8734-ADC2FB2E9E5D}" type="slidenum">
              <a:rPr lang="en-US"/>
              <a:pPr>
                <a:defRPr/>
              </a:pPr>
              <a:t>‹#›</a:t>
            </a:fld>
            <a:endParaRPr lang="en-US" dirty="0"/>
          </a:p>
        </p:txBody>
      </p:sp>
    </p:spTree>
    <p:extLst>
      <p:ext uri="{BB962C8B-B14F-4D97-AF65-F5344CB8AC3E}">
        <p14:creationId xmlns:p14="http://schemas.microsoft.com/office/powerpoint/2010/main" xmlns="" val="191477878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159410777"/>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5605820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0304910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2440018"/>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552086537"/>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44487029"/>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16150895"/>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28748143"/>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3906343"/>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008911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fld id="{2B782A5A-6913-4AE5-85DA-274B6C9173BC}" type="datetime1">
              <a:rPr lang="en-US"/>
              <a:pPr>
                <a:defRPr/>
              </a:pPr>
              <a:t>2/25/2013</a:t>
            </a:fld>
            <a:endParaRPr lang="en-US" dirty="0"/>
          </a:p>
        </p:txBody>
      </p:sp>
      <p:sp>
        <p:nvSpPr>
          <p:cNvPr id="8" name="Footer Placeholder 7"/>
          <p:cNvSpPr>
            <a:spLocks noGrp="1"/>
          </p:cNvSpPr>
          <p:nvPr>
            <p:ph type="ftr" sz="quarter" idx="11"/>
          </p:nvPr>
        </p:nvSpPr>
        <p:spPr/>
        <p:txBody>
          <a:bodyPr/>
          <a:lstStyle>
            <a:lvl1pPr>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732F3D54-DB98-402C-84F4-7290AE14D4F7}" type="slidenum">
              <a:rPr lang="en-US"/>
              <a:pPr>
                <a:defRPr/>
              </a:pPr>
              <a:t>‹#›</a:t>
            </a:fld>
            <a:endParaRPr lang="en-US" dirty="0"/>
          </a:p>
        </p:txBody>
      </p:sp>
    </p:spTree>
    <p:extLst>
      <p:ext uri="{BB962C8B-B14F-4D97-AF65-F5344CB8AC3E}">
        <p14:creationId xmlns:p14="http://schemas.microsoft.com/office/powerpoint/2010/main" xmlns="" val="2690612752"/>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35460462"/>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51640872"/>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02270106"/>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007009890"/>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59805126"/>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177539656"/>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50204926"/>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41483261"/>
      </p:ext>
    </p:extLst>
  </p:cSld>
  <p:clrMapOvr>
    <a:masterClrMapping/>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794567473"/>
      </p:ext>
    </p:extLst>
  </p:cSld>
  <p:clrMapOvr>
    <a:masterClrMapping/>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2053586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673E29F2-40C7-4F09-B353-A37ECFEE2C3F}" type="datetime1">
              <a:rPr lang="en-US"/>
              <a:pPr>
                <a:defRPr/>
              </a:pPr>
              <a:t>2/25/2013</a:t>
            </a:fld>
            <a:endParaRPr lang="en-US" dirty="0"/>
          </a:p>
        </p:txBody>
      </p:sp>
      <p:sp>
        <p:nvSpPr>
          <p:cNvPr id="4" name="Footer Placeholder 3"/>
          <p:cNvSpPr>
            <a:spLocks noGrp="1"/>
          </p:cNvSpPr>
          <p:nvPr>
            <p:ph type="ftr" sz="quarter" idx="11"/>
          </p:nvPr>
        </p:nvSpPr>
        <p:spPr/>
        <p:txBody>
          <a:bodyPr/>
          <a:lstStyle>
            <a:lvl1pPr>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4846C824-8301-4D9F-AFF0-EBF09FBE21B4}" type="slidenum">
              <a:rPr lang="en-US"/>
              <a:pPr>
                <a:defRPr/>
              </a:pPr>
              <a:t>‹#›</a:t>
            </a:fld>
            <a:endParaRPr lang="en-US" dirty="0"/>
          </a:p>
        </p:txBody>
      </p:sp>
    </p:spTree>
    <p:extLst>
      <p:ext uri="{BB962C8B-B14F-4D97-AF65-F5344CB8AC3E}">
        <p14:creationId xmlns:p14="http://schemas.microsoft.com/office/powerpoint/2010/main" xmlns="" val="4027282793"/>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10422912"/>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7364798"/>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451595587"/>
      </p:ext>
    </p:extLst>
  </p:cSld>
  <p:clrMapOvr>
    <a:masterClrMapping/>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368817571"/>
      </p:ext>
    </p:extLst>
  </p:cSld>
  <p:clrMapOvr>
    <a:masterClrMapping/>
  </p:clrMapOvr>
  <p:transition>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8580414"/>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092787865"/>
      </p:ext>
    </p:extLst>
  </p:cSld>
  <p:clrMapOvr>
    <a:masterClrMapping/>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30135520"/>
      </p:ext>
    </p:extLst>
  </p:cSld>
  <p:clrMapOvr>
    <a:masterClrMapping/>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44639920"/>
      </p:ext>
    </p:extLst>
  </p:cSld>
  <p:clrMapOvr>
    <a:masterClrMapping/>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941451432"/>
      </p:ext>
    </p:extLst>
  </p:cSld>
  <p:clrMapOvr>
    <a:masterClrMapping/>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26472556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DCAD1FD-122D-4962-8B0D-F9B5C069B05A}" type="datetime1">
              <a:rPr lang="en-US"/>
              <a:pPr>
                <a:defRPr/>
              </a:pPr>
              <a:t>2/25/2013</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807C22B2-51BA-4145-9524-C9FBA744C8AF}" type="slidenum">
              <a:rPr lang="en-US"/>
              <a:pPr>
                <a:defRPr/>
              </a:pPr>
              <a:t>‹#›</a:t>
            </a:fld>
            <a:endParaRPr lang="en-US" dirty="0"/>
          </a:p>
        </p:txBody>
      </p:sp>
    </p:spTree>
    <p:extLst>
      <p:ext uri="{BB962C8B-B14F-4D97-AF65-F5344CB8AC3E}">
        <p14:creationId xmlns:p14="http://schemas.microsoft.com/office/powerpoint/2010/main" xmlns="" val="3960448531"/>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457473203"/>
      </p:ext>
    </p:extLst>
  </p:cSld>
  <p:clrMapOvr>
    <a:masterClrMapping/>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72FB88B1-F16F-4982-9344-E17AE9BBED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56516532"/>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14364"/>
            <a:ext cx="8229600" cy="1143000"/>
          </a:xfrm>
          <a:prstGeom prst="rect">
            <a:avLst/>
          </a:prstGeom>
        </p:spPr>
        <p:txBody>
          <a:bodyPr/>
          <a:lstStyle>
            <a:lvl1pPr>
              <a:defRPr>
                <a:solidFill>
                  <a:srgbClr val="990033"/>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a:buClr>
                <a:srgbClr val="990033"/>
              </a:buClr>
              <a:buFont typeface="Wingdings" pitchFamily="2" charset="2"/>
              <a:buChar char="§"/>
              <a:defRPr/>
            </a:lvl1pPr>
            <a:lvl2pPr>
              <a:buClr>
                <a:srgbClr val="990033"/>
              </a:buClr>
              <a:buSzPct val="80000"/>
              <a:buFont typeface="Wingdings 3" pitchFamily="18"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6A97D05D-E46F-4081-BE0A-7E028220285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7323988"/>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solidFill>
                  <a:srgbClr val="990033"/>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C6E748C6-1026-43AC-9F96-43477E9A992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756108"/>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5804" y="785802"/>
            <a:ext cx="8229600" cy="1143000"/>
          </a:xfrm>
          <a:prstGeom prst="rect">
            <a:avLst/>
          </a:prstGeom>
        </p:spPr>
        <p:txBody>
          <a:bodyPr/>
          <a:lstStyle>
            <a:lvl1pPr>
              <a:defRPr>
                <a:solidFill>
                  <a:srgbClr val="990033"/>
                </a:solidFill>
              </a:defRPr>
            </a:lvl1p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76FADF6E-AED2-4396-A908-1651CC96AF1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982682853"/>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fld id="{F65585C5-0D60-4245-8C5A-423261F3C72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041713924"/>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0E5CF34E-E1AA-44E1-9A99-5F69EFE29B6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75984138"/>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33CCB792-EA61-41B6-8DF9-E2E939C2BF1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563534863"/>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53D4FA2-A0B6-4DD1-96FE-F6B0B9AC92C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8297899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A2559763-4845-4D5B-9E80-5B0AA350297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08687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A02336B-A497-47F2-B360-4A07E2DDD5D2}"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BCAA6099-BA79-46E1-AA4C-4A7F8289F784}" type="slidenum">
              <a:rPr lang="en-US"/>
              <a:pPr>
                <a:defRPr/>
              </a:pPr>
              <a:t>‹#›</a:t>
            </a:fld>
            <a:endParaRPr lang="en-US" dirty="0"/>
          </a:p>
        </p:txBody>
      </p:sp>
    </p:spTree>
    <p:extLst>
      <p:ext uri="{BB962C8B-B14F-4D97-AF65-F5344CB8AC3E}">
        <p14:creationId xmlns:p14="http://schemas.microsoft.com/office/powerpoint/2010/main" xmlns="" val="709084118"/>
      </p:ext>
    </p:extLst>
  </p:cSld>
  <p:clrMapOvr>
    <a:masterClrMapping/>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DDB01B80-ABB8-4A5B-8E53-886F14E1D1C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7742172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393D9800-FD6A-47B7-8C2A-15B759A4C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448345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699987140"/>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6A00E37-FA4A-4961-B436-9E6570713D5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03379082"/>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42068505-9AFC-49DE-9A59-82CFD5BFD8D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058866441"/>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FE20C7-E5D2-48D8-8F10-001AC2577D9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283985118"/>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EAB842-DD79-4402-9EE8-ADC69A4FC2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328986305"/>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A04B282-AB06-4441-AEA1-7680B63E9BB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888087565"/>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AA31AA7-B091-4CC4-A874-DEA3ED06178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340535335"/>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220D8828-393D-4400-825B-87152D6D1A4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94015415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ED850C78-9703-4EEA-B04B-B65E357C67FB}" type="datetime1">
              <a:rPr lang="en-US"/>
              <a:pPr>
                <a:defRPr/>
              </a:pPr>
              <a:t>2/25/2013</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7F8849B4-5A84-4019-A64C-B6B2487F5817}" type="slidenum">
              <a:rPr lang="en-US"/>
              <a:pPr>
                <a:defRPr/>
              </a:pPr>
              <a:t>‹#›</a:t>
            </a:fld>
            <a:endParaRPr lang="en-US" dirty="0"/>
          </a:p>
        </p:txBody>
      </p:sp>
    </p:spTree>
    <p:extLst>
      <p:ext uri="{BB962C8B-B14F-4D97-AF65-F5344CB8AC3E}">
        <p14:creationId xmlns:p14="http://schemas.microsoft.com/office/powerpoint/2010/main" xmlns="" val="3623093091"/>
      </p:ext>
    </p:extLst>
  </p:cSld>
  <p:clrMapOvr>
    <a:masterClrMapping/>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8500" y="1941513"/>
            <a:ext cx="4029075"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B74EB4A0-1EC3-436D-9C9A-BFFFEEF0146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38767742"/>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DC405E26-0030-4A5D-8F02-67EADD8784F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2160121637"/>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553D9C06-F601-43E5-82AA-B889D5FE22B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639440435"/>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3EAF243D-DE21-4198-A1C8-63670D07042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448348350"/>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F510FA93-8E96-40ED-B979-7844A48D214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262354902"/>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82D4F64B-16D3-4C54-A59B-79ABC02F98A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86745722"/>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75398370-55E1-49AD-B9B6-03D60B32157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81548905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9D3D3DA7-BC9F-4C38-A040-0DFB191994A1}"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630995859"/>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317500" y="722313"/>
            <a:ext cx="8637588" cy="762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28613" y="1941513"/>
            <a:ext cx="4027487" cy="4114800"/>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508500" y="1941513"/>
            <a:ext cx="4029075" cy="4114800"/>
          </a:xfrm>
          <a:prstGeom prst="rect">
            <a:avLst/>
          </a:prstGeom>
        </p:spPr>
        <p:txBody>
          <a:bodyPr/>
          <a:lstStyle/>
          <a:p>
            <a:pPr lvl="0"/>
            <a:endParaRPr lang="en-US" noProof="0" dirty="0" smtClean="0"/>
          </a:p>
        </p:txBody>
      </p:sp>
      <p:sp>
        <p:nvSpPr>
          <p:cNvPr id="5"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6"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7" name="Rectangle 9"/>
          <p:cNvSpPr>
            <a:spLocks noGrp="1" noChangeArrowheads="1"/>
          </p:cNvSpPr>
          <p:nvPr>
            <p:ph type="sldNum" sz="quarter" idx="12"/>
          </p:nvPr>
        </p:nvSpPr>
        <p:spPr/>
        <p:txBody>
          <a:bodyPr/>
          <a:lstStyle>
            <a:lvl1pPr>
              <a:defRPr/>
            </a:lvl1pPr>
          </a:lstStyle>
          <a:p>
            <a:pPr>
              <a:defRPr/>
            </a:pPr>
            <a:fld id="{7E0971FC-42CB-4ED9-8A48-CFA6C0F3AEF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1707366967"/>
      </p:ext>
    </p:extLst>
  </p:cSld>
  <p:clrMapOvr>
    <a:masterClrMapping/>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xfrm>
            <a:off x="3433763" y="6343650"/>
            <a:ext cx="19050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3" name="Rectangle 8"/>
          <p:cNvSpPr>
            <a:spLocks noGrp="1" noChangeArrowheads="1"/>
          </p:cNvSpPr>
          <p:nvPr>
            <p:ph type="ftr" sz="quarter" idx="11"/>
          </p:nvPr>
        </p:nvSpPr>
        <p:spPr>
          <a:xfrm>
            <a:off x="6108700" y="6343650"/>
            <a:ext cx="2895600" cy="457200"/>
          </a:xfrm>
          <a:prstGeom prst="rect">
            <a:avLst/>
          </a:prstGeom>
        </p:spPr>
        <p:txBody>
          <a:bodyPr/>
          <a:lstStyle>
            <a:lvl1pPr>
              <a:defRPr/>
            </a:lvl1pPr>
          </a:lstStyle>
          <a:p>
            <a:pPr>
              <a:defRPr/>
            </a:pPr>
            <a:endParaRPr lang="en-US" dirty="0">
              <a:solidFill>
                <a:srgbClr val="000000"/>
              </a:solidFill>
              <a:latin typeface="Arial" pitchFamily="34" charset="0"/>
              <a:cs typeface="Arial" pitchFamily="34" charset="0"/>
            </a:endParaRPr>
          </a:p>
        </p:txBody>
      </p:sp>
      <p:sp>
        <p:nvSpPr>
          <p:cNvPr id="4" name="Rectangle 9"/>
          <p:cNvSpPr>
            <a:spLocks noGrp="1" noChangeArrowheads="1"/>
          </p:cNvSpPr>
          <p:nvPr>
            <p:ph type="sldNum" sz="quarter" idx="12"/>
          </p:nvPr>
        </p:nvSpPr>
        <p:spPr/>
        <p:txBody>
          <a:bodyPr/>
          <a:lstStyle>
            <a:lvl1pPr>
              <a:defRPr/>
            </a:lvl1pPr>
          </a:lstStyle>
          <a:p>
            <a:pPr>
              <a:defRPr/>
            </a:pPr>
            <a:fld id="{CC77B53E-A832-4693-947F-6B28BD0B7A3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xmlns="" val="387816440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slideLayout" Target="../slideLayouts/slideLayout38.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29" Type="http://schemas.openxmlformats.org/officeDocument/2006/relationships/slideLayout" Target="../slideLayouts/slideLayout41.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32" Type="http://schemas.openxmlformats.org/officeDocument/2006/relationships/image" Target="../media/image2.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28" Type="http://schemas.openxmlformats.org/officeDocument/2006/relationships/slideLayout" Target="../slideLayouts/slideLayout40.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31" Type="http://schemas.openxmlformats.org/officeDocument/2006/relationships/image" Target="../media/image1.png"/><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 Id="rId27" Type="http://schemas.openxmlformats.org/officeDocument/2006/relationships/slideLayout" Target="../slideLayouts/slideLayout39.xml"/><Relationship Id="rId3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26" Type="http://schemas.openxmlformats.org/officeDocument/2006/relationships/slideLayout" Target="../slideLayouts/slideLayout67.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5" Type="http://schemas.openxmlformats.org/officeDocument/2006/relationships/slideLayout" Target="../slideLayouts/slideLayout66.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29" Type="http://schemas.openxmlformats.org/officeDocument/2006/relationships/slideLayout" Target="../slideLayouts/slideLayout70.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24" Type="http://schemas.openxmlformats.org/officeDocument/2006/relationships/slideLayout" Target="../slideLayouts/slideLayout65.xml"/><Relationship Id="rId32" Type="http://schemas.openxmlformats.org/officeDocument/2006/relationships/image" Target="../media/image2.png"/><Relationship Id="rId5" Type="http://schemas.openxmlformats.org/officeDocument/2006/relationships/slideLayout" Target="../slideLayouts/slideLayout46.xml"/><Relationship Id="rId15" Type="http://schemas.openxmlformats.org/officeDocument/2006/relationships/slideLayout" Target="../slideLayouts/slideLayout56.xml"/><Relationship Id="rId23" Type="http://schemas.openxmlformats.org/officeDocument/2006/relationships/slideLayout" Target="../slideLayouts/slideLayout64.xml"/><Relationship Id="rId28" Type="http://schemas.openxmlformats.org/officeDocument/2006/relationships/slideLayout" Target="../slideLayouts/slideLayout69.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31" Type="http://schemas.openxmlformats.org/officeDocument/2006/relationships/image" Target="../media/image1.png"/><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slideLayout" Target="../slideLayouts/slideLayout63.xml"/><Relationship Id="rId27" Type="http://schemas.openxmlformats.org/officeDocument/2006/relationships/slideLayout" Target="../slideLayouts/slideLayout68.xml"/><Relationship Id="rId30"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slideLayout" Target="../slideLayouts/slideLayout88.xml"/><Relationship Id="rId26" Type="http://schemas.openxmlformats.org/officeDocument/2006/relationships/slideLayout" Target="../slideLayouts/slideLayout96.xml"/><Relationship Id="rId3" Type="http://schemas.openxmlformats.org/officeDocument/2006/relationships/slideLayout" Target="../slideLayouts/slideLayout73.xml"/><Relationship Id="rId21" Type="http://schemas.openxmlformats.org/officeDocument/2006/relationships/slideLayout" Target="../slideLayouts/slideLayout91.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slideLayout" Target="../slideLayouts/slideLayout87.xml"/><Relationship Id="rId25" Type="http://schemas.openxmlformats.org/officeDocument/2006/relationships/slideLayout" Target="../slideLayouts/slideLayout95.xml"/><Relationship Id="rId2" Type="http://schemas.openxmlformats.org/officeDocument/2006/relationships/slideLayout" Target="../slideLayouts/slideLayout72.xml"/><Relationship Id="rId16" Type="http://schemas.openxmlformats.org/officeDocument/2006/relationships/slideLayout" Target="../slideLayouts/slideLayout86.xml"/><Relationship Id="rId20" Type="http://schemas.openxmlformats.org/officeDocument/2006/relationships/slideLayout" Target="../slideLayouts/slideLayout90.xml"/><Relationship Id="rId29" Type="http://schemas.openxmlformats.org/officeDocument/2006/relationships/slideLayout" Target="../slideLayouts/slideLayout99.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24" Type="http://schemas.openxmlformats.org/officeDocument/2006/relationships/slideLayout" Target="../slideLayouts/slideLayout94.xml"/><Relationship Id="rId32" Type="http://schemas.openxmlformats.org/officeDocument/2006/relationships/image" Target="../media/image2.png"/><Relationship Id="rId5" Type="http://schemas.openxmlformats.org/officeDocument/2006/relationships/slideLayout" Target="../slideLayouts/slideLayout75.xml"/><Relationship Id="rId15" Type="http://schemas.openxmlformats.org/officeDocument/2006/relationships/slideLayout" Target="../slideLayouts/slideLayout85.xml"/><Relationship Id="rId23" Type="http://schemas.openxmlformats.org/officeDocument/2006/relationships/slideLayout" Target="../slideLayouts/slideLayout93.xml"/><Relationship Id="rId28" Type="http://schemas.openxmlformats.org/officeDocument/2006/relationships/slideLayout" Target="../slideLayouts/slideLayout98.xml"/><Relationship Id="rId10" Type="http://schemas.openxmlformats.org/officeDocument/2006/relationships/slideLayout" Target="../slideLayouts/slideLayout80.xml"/><Relationship Id="rId19" Type="http://schemas.openxmlformats.org/officeDocument/2006/relationships/slideLayout" Target="../slideLayouts/slideLayout89.xml"/><Relationship Id="rId31" Type="http://schemas.openxmlformats.org/officeDocument/2006/relationships/image" Target="../media/image1.png"/><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 Id="rId22" Type="http://schemas.openxmlformats.org/officeDocument/2006/relationships/slideLayout" Target="../slideLayouts/slideLayout92.xml"/><Relationship Id="rId27" Type="http://schemas.openxmlformats.org/officeDocument/2006/relationships/slideLayout" Target="../slideLayouts/slideLayout97.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alibri" pitchFamily="34" charset="0"/>
                <a:cs typeface="Calibri" pitchFamily="34" charset="0"/>
              </a:defRPr>
            </a:lvl1pPr>
          </a:lstStyle>
          <a:p>
            <a:pPr>
              <a:defRPr/>
            </a:pPr>
            <a:fld id="{7EBD8C75-2D58-43B7-ACD5-A1B088E7F2DE}" type="datetime1">
              <a:rPr lang="en-US" smtClean="0"/>
              <a:pPr>
                <a:defRPr/>
              </a:pPr>
              <a:t>2/25/2013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Calibri" pitchFamily="34" charset="0"/>
                <a:cs typeface="Calibri" pitchFamily="34"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alibri" pitchFamily="34" charset="0"/>
                <a:cs typeface="Calibri" pitchFamily="34" charset="0"/>
              </a:defRPr>
            </a:lvl1pPr>
          </a:lstStyle>
          <a:p>
            <a:pPr>
              <a:defRPr/>
            </a:pPr>
            <a:fld id="{4046F2B9-CFC9-44E8-9C73-F8E611C79DD8}" type="slidenum">
              <a:rPr lang="en-US" smtClean="0"/>
              <a:pPr>
                <a:defRPr/>
              </a:pPr>
              <a:t>‹#›</a:t>
            </a:fld>
            <a:endParaRPr lang="en-US" dirty="0"/>
          </a:p>
        </p:txBody>
      </p:sp>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xmlns="" val="0"/>
              </a:ext>
            </a:extLst>
          </a:blip>
          <a:srcRect l="13901" t="26044" r="15279" b="33716"/>
          <a:stretch>
            <a:fillRect/>
          </a:stretch>
        </p:blipFill>
        <p:spPr bwMode="auto">
          <a:xfrm>
            <a:off x="0" y="0"/>
            <a:ext cx="2771775" cy="923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2" name="Picture 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8636000" y="5876925"/>
            <a:ext cx="508000" cy="981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551" r:id="rId1"/>
    <p:sldLayoutId id="2147484552" r:id="rId2"/>
    <p:sldLayoutId id="2147484553" r:id="rId3"/>
    <p:sldLayoutId id="2147484554" r:id="rId4"/>
    <p:sldLayoutId id="2147484555" r:id="rId5"/>
    <p:sldLayoutId id="2147484556" r:id="rId6"/>
    <p:sldLayoutId id="2147484557" r:id="rId7"/>
    <p:sldLayoutId id="2147484558" r:id="rId8"/>
    <p:sldLayoutId id="2147484559" r:id="rId9"/>
    <p:sldLayoutId id="2147484560" r:id="rId10"/>
    <p:sldLayoutId id="2147484561" r:id="rId11"/>
    <p:sldLayoutId id="2147484562"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2423603980"/>
      </p:ext>
    </p:extLst>
  </p:cSld>
  <p:clrMap bg1="lt1" tx1="dk1" bg2="lt2" tx2="dk2" accent1="accent1" accent2="accent2" accent3="accent3" accent4="accent4" accent5="accent5" accent6="accent6" hlink="hlink" folHlink="folHlink"/>
  <p:sldLayoutIdLst>
    <p:sldLayoutId id="2147484564" r:id="rId1"/>
    <p:sldLayoutId id="2147484565" r:id="rId2"/>
    <p:sldLayoutId id="2147484566" r:id="rId3"/>
    <p:sldLayoutId id="2147484567" r:id="rId4"/>
    <p:sldLayoutId id="2147484568" r:id="rId5"/>
    <p:sldLayoutId id="2147484569" r:id="rId6"/>
    <p:sldLayoutId id="2147484570" r:id="rId7"/>
    <p:sldLayoutId id="2147484571" r:id="rId8"/>
    <p:sldLayoutId id="2147484572" r:id="rId9"/>
    <p:sldLayoutId id="2147484573" r:id="rId10"/>
    <p:sldLayoutId id="2147484574" r:id="rId11"/>
    <p:sldLayoutId id="2147484575" r:id="rId12"/>
    <p:sldLayoutId id="2147484576" r:id="rId13"/>
    <p:sldLayoutId id="2147484577" r:id="rId14"/>
    <p:sldLayoutId id="2147484578" r:id="rId15"/>
    <p:sldLayoutId id="2147484579" r:id="rId16"/>
    <p:sldLayoutId id="2147484580" r:id="rId17"/>
    <p:sldLayoutId id="2147484581" r:id="rId18"/>
    <p:sldLayoutId id="2147484582" r:id="rId19"/>
    <p:sldLayoutId id="2147484583" r:id="rId20"/>
    <p:sldLayoutId id="2147484584" r:id="rId21"/>
    <p:sldLayoutId id="2147484585" r:id="rId22"/>
    <p:sldLayoutId id="2147484586" r:id="rId23"/>
    <p:sldLayoutId id="2147484587" r:id="rId24"/>
    <p:sldLayoutId id="2147484588" r:id="rId25"/>
    <p:sldLayoutId id="2147484589" r:id="rId26"/>
    <p:sldLayoutId id="2147484590" r:id="rId27"/>
    <p:sldLayoutId id="2147484591" r:id="rId28"/>
    <p:sldLayoutId id="214748459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634644204"/>
      </p:ext>
    </p:extLst>
  </p:cSld>
  <p:clrMap bg1="lt1" tx1="dk1" bg2="lt2" tx2="dk2" accent1="accent1" accent2="accent2" accent3="accent3" accent4="accent4" accent5="accent5" accent6="accent6" hlink="hlink" folHlink="folHlink"/>
  <p:sldLayoutIdLst>
    <p:sldLayoutId id="2147484594" r:id="rId1"/>
    <p:sldLayoutId id="2147484595" r:id="rId2"/>
    <p:sldLayoutId id="2147484596" r:id="rId3"/>
    <p:sldLayoutId id="2147484597" r:id="rId4"/>
    <p:sldLayoutId id="2147484598" r:id="rId5"/>
    <p:sldLayoutId id="2147484599" r:id="rId6"/>
    <p:sldLayoutId id="2147484600" r:id="rId7"/>
    <p:sldLayoutId id="2147484601" r:id="rId8"/>
    <p:sldLayoutId id="2147484602" r:id="rId9"/>
    <p:sldLayoutId id="2147484603" r:id="rId10"/>
    <p:sldLayoutId id="2147484604" r:id="rId11"/>
    <p:sldLayoutId id="2147484605" r:id="rId12"/>
    <p:sldLayoutId id="2147484606" r:id="rId13"/>
    <p:sldLayoutId id="2147484607" r:id="rId14"/>
    <p:sldLayoutId id="2147484608" r:id="rId15"/>
    <p:sldLayoutId id="2147484609" r:id="rId16"/>
    <p:sldLayoutId id="2147484610" r:id="rId17"/>
    <p:sldLayoutId id="2147484611" r:id="rId18"/>
    <p:sldLayoutId id="2147484612" r:id="rId19"/>
    <p:sldLayoutId id="2147484613" r:id="rId20"/>
    <p:sldLayoutId id="2147484614" r:id="rId21"/>
    <p:sldLayoutId id="2147484615" r:id="rId22"/>
    <p:sldLayoutId id="2147484616" r:id="rId23"/>
    <p:sldLayoutId id="2147484617" r:id="rId24"/>
    <p:sldLayoutId id="2147484618" r:id="rId25"/>
    <p:sldLayoutId id="2147484619" r:id="rId26"/>
    <p:sldLayoutId id="2147484620" r:id="rId27"/>
    <p:sldLayoutId id="2147484621" r:id="rId28"/>
    <p:sldLayoutId id="214748462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7"/>
          <p:cNvPicPr>
            <a:picLocks noChangeAspect="1" noChangeArrowheads="1"/>
          </p:cNvPicPr>
          <p:nvPr/>
        </p:nvPicPr>
        <p:blipFill>
          <a:blip r:embed="rId31" cstate="print"/>
          <a:srcRect l="13901" t="26044" r="15279" b="33716"/>
          <a:stretch>
            <a:fillRect/>
          </a:stretch>
        </p:blipFill>
        <p:spPr bwMode="auto">
          <a:xfrm>
            <a:off x="0" y="0"/>
            <a:ext cx="2771775" cy="923925"/>
          </a:xfrm>
          <a:prstGeom prst="rect">
            <a:avLst/>
          </a:prstGeom>
          <a:noFill/>
          <a:ln w="9525">
            <a:noFill/>
            <a:miter lim="800000"/>
            <a:headEnd/>
            <a:tailEnd/>
          </a:ln>
        </p:spPr>
      </p:pic>
      <p:pic>
        <p:nvPicPr>
          <p:cNvPr id="4099" name="Picture 8"/>
          <p:cNvPicPr>
            <a:picLocks noChangeAspect="1" noChangeArrowheads="1"/>
          </p:cNvPicPr>
          <p:nvPr/>
        </p:nvPicPr>
        <p:blipFill>
          <a:blip r:embed="rId32" cstate="print"/>
          <a:srcRect/>
          <a:stretch>
            <a:fillRect/>
          </a:stretch>
        </p:blipFill>
        <p:spPr bwMode="auto">
          <a:xfrm>
            <a:off x="8636000" y="5876925"/>
            <a:ext cx="508000" cy="981075"/>
          </a:xfrm>
          <a:prstGeom prst="rect">
            <a:avLst/>
          </a:prstGeom>
          <a:noFill/>
          <a:ln w="9525">
            <a:noFill/>
            <a:miter lim="800000"/>
            <a:headEnd/>
            <a:tailEnd/>
          </a:ln>
        </p:spPr>
      </p:pic>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FC6EEB3-C8AD-475D-9F78-BE790B7D4834}" type="slidenum">
              <a:rPr lang="en-US">
                <a:solidFill>
                  <a:srgbClr val="000000"/>
                </a:solidFill>
                <a:latin typeface="Arial" pitchFamily="34" charset="0"/>
                <a:cs typeface="Arial" pitchFamily="34" charset="0"/>
              </a:rPr>
              <a:pPr>
                <a:defRPr/>
              </a:pPr>
              <a:t>‹#›</a:t>
            </a:fld>
            <a:endParaRPr lang="en-US"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xmlns="" val="1585300151"/>
      </p:ext>
    </p:extLst>
  </p:cSld>
  <p:clrMap bg1="lt1" tx1="dk1" bg2="lt2" tx2="dk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 id="2147484639" r:id="rId16"/>
    <p:sldLayoutId id="2147484640" r:id="rId17"/>
    <p:sldLayoutId id="2147484641" r:id="rId18"/>
    <p:sldLayoutId id="2147484642" r:id="rId19"/>
    <p:sldLayoutId id="2147484643" r:id="rId20"/>
    <p:sldLayoutId id="2147484644" r:id="rId21"/>
    <p:sldLayoutId id="2147484645" r:id="rId22"/>
    <p:sldLayoutId id="2147484646" r:id="rId23"/>
    <p:sldLayoutId id="2147484647" r:id="rId24"/>
    <p:sldLayoutId id="2147484648" r:id="rId25"/>
    <p:sldLayoutId id="2147484649" r:id="rId26"/>
    <p:sldLayoutId id="2147484650" r:id="rId27"/>
    <p:sldLayoutId id="2147484651" r:id="rId28"/>
    <p:sldLayoutId id="2147484652" r:id="rId29"/>
  </p:sldLayoutIdLst>
  <p:transition>
    <p:fade/>
  </p:transition>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36.jpeg"/></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1.xml"/><Relationship Id="rId1" Type="http://schemas.openxmlformats.org/officeDocument/2006/relationships/slideLayout" Target="../slideLayouts/slideLayout1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2.xml"/><Relationship Id="rId1" Type="http://schemas.openxmlformats.org/officeDocument/2006/relationships/slideLayout" Target="../slideLayouts/slideLayout43.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2"/>
          <p:cNvSpPr txBox="1">
            <a:spLocks noChangeArrowheads="1"/>
          </p:cNvSpPr>
          <p:nvPr/>
        </p:nvSpPr>
        <p:spPr bwMode="auto">
          <a:xfrm>
            <a:off x="4712523" y="5432425"/>
            <a:ext cx="4668836" cy="1015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dirty="0" smtClean="0">
                <a:latin typeface="Calibri" pitchFamily="34" charset="0"/>
                <a:ea typeface="MS PGothic" pitchFamily="34" charset="-128"/>
                <a:cs typeface="Calibri" pitchFamily="34" charset="0"/>
              </a:rPr>
              <a:t>Add presenter name</a:t>
            </a:r>
          </a:p>
          <a:p>
            <a:r>
              <a:rPr lang="en-US" sz="2000" b="1" dirty="0" smtClean="0">
                <a:latin typeface="Calibri" pitchFamily="34" charset="0"/>
                <a:ea typeface="MS PGothic" pitchFamily="34" charset="-128"/>
                <a:cs typeface="Calibri" pitchFamily="34" charset="0"/>
              </a:rPr>
              <a:t>Date</a:t>
            </a:r>
          </a:p>
          <a:p>
            <a:r>
              <a:rPr lang="en-US" sz="2000" b="1" dirty="0" smtClean="0">
                <a:latin typeface="Calibri" pitchFamily="34" charset="0"/>
                <a:ea typeface="MS PGothic" pitchFamily="34" charset="-128"/>
                <a:cs typeface="Calibri" pitchFamily="34" charset="0"/>
              </a:rPr>
              <a:t>Event/location</a:t>
            </a:r>
            <a:endParaRPr lang="en-US" sz="2000" b="1" dirty="0">
              <a:latin typeface="Calibri" pitchFamily="34" charset="0"/>
              <a:ea typeface="MS PGothic" pitchFamily="34" charset="-128"/>
              <a:cs typeface="Calibri" pitchFamily="34" charset="0"/>
            </a:endParaRPr>
          </a:p>
        </p:txBody>
      </p:sp>
      <p:sp>
        <p:nvSpPr>
          <p:cNvPr id="13315" name="Rectangle 14"/>
          <p:cNvSpPr>
            <a:spLocks noGrp="1" noChangeArrowheads="1"/>
          </p:cNvSpPr>
          <p:nvPr>
            <p:ph type="ctrTitle" idx="4294967295"/>
          </p:nvPr>
        </p:nvSpPr>
        <p:spPr>
          <a:xfrm>
            <a:off x="4672013" y="2122488"/>
            <a:ext cx="4471987" cy="2147887"/>
          </a:xfrm>
          <a:extLst/>
        </p:spPr>
        <p:txBody>
          <a:bodyPr>
            <a:normAutofit fontScale="90000"/>
          </a:bodyPr>
          <a:lstStyle/>
          <a:p>
            <a:pPr marL="342900" indent="-342900" eaLnBrk="1" hangingPunct="1">
              <a:defRPr/>
            </a:pPr>
            <a:r>
              <a:rPr lang="en-GB" sz="4300" b="1" dirty="0" smtClean="0">
                <a:cs typeface="Calibri" pitchFamily="34" charset="0"/>
              </a:rPr>
              <a:t>Countdown to 2015: </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r>
              <a:rPr lang="en-US" sz="4300" b="1" dirty="0" smtClean="0">
                <a:solidFill>
                  <a:srgbClr val="800000"/>
                </a:solidFill>
                <a:cs typeface="Calibri" pitchFamily="34" charset="0"/>
              </a:rPr>
              <a:t>Iraq</a:t>
            </a:r>
            <a:r>
              <a:rPr lang="en-GB" sz="4300" b="1" dirty="0" smtClean="0">
                <a:solidFill>
                  <a:srgbClr val="002060"/>
                </a:solidFill>
                <a:cs typeface="Calibri" pitchFamily="34" charset="0"/>
              </a:rPr>
              <a:t/>
            </a:r>
            <a:br>
              <a:rPr lang="en-GB" sz="4300" b="1" dirty="0" smtClean="0">
                <a:solidFill>
                  <a:srgbClr val="002060"/>
                </a:solidFill>
                <a:cs typeface="Calibri" pitchFamily="34" charset="0"/>
              </a:rPr>
            </a:br>
            <a:endParaRPr lang="en-US" sz="4300" b="1" dirty="0" smtClean="0">
              <a:solidFill>
                <a:srgbClr val="002060"/>
              </a:solidFill>
              <a:cs typeface="Calibri" pitchFamily="34" charset="0"/>
            </a:endParaRPr>
          </a:p>
        </p:txBody>
      </p:sp>
      <p:pic>
        <p:nvPicPr>
          <p:cNvPr id="1331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r="2847"/>
          <a:stretch>
            <a:fillRect/>
          </a:stretch>
        </p:blipFill>
        <p:spPr bwMode="auto">
          <a:xfrm>
            <a:off x="512763" y="1058863"/>
            <a:ext cx="4089400" cy="4989512"/>
          </a:xfrm>
          <a:prstGeom prst="rect">
            <a:avLst/>
          </a:prstGeom>
          <a:noFill/>
          <a:ln w="9525">
            <a:solidFill>
              <a:schemeClr val="tx1"/>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539824" y="917848"/>
            <a:ext cx="7848600" cy="1143000"/>
          </a:xfrm>
        </p:spPr>
        <p:txBody>
          <a:bodyPr/>
          <a:lstStyle/>
          <a:p>
            <a:pPr algn="l"/>
            <a:r>
              <a:rPr lang="en-US" sz="4000" dirty="0" smtClean="0">
                <a:solidFill>
                  <a:srgbClr val="800000"/>
                </a:solidFill>
              </a:rPr>
              <a:t>Countdown: </a:t>
            </a:r>
            <a:r>
              <a:rPr lang="en-US" dirty="0" smtClean="0">
                <a:solidFill>
                  <a:srgbClr val="800000"/>
                </a:solidFill>
              </a:rPr>
              <a:t/>
            </a:r>
            <a:br>
              <a:rPr lang="en-US" dirty="0" smtClean="0">
                <a:solidFill>
                  <a:srgbClr val="800000"/>
                </a:solidFill>
              </a:rPr>
            </a:br>
            <a:r>
              <a:rPr lang="en-US" sz="4000" dirty="0" smtClean="0">
                <a:solidFill>
                  <a:srgbClr val="800000"/>
                </a:solidFill>
              </a:rPr>
              <a:t>Promoting accountability for action</a:t>
            </a:r>
            <a:endParaRPr lang="en-US" sz="4000" dirty="0">
              <a:solidFill>
                <a:srgbClr val="8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730092064"/>
              </p:ext>
            </p:extLst>
          </p:nvPr>
        </p:nvGraphicFramePr>
        <p:xfrm>
          <a:off x="395536" y="2168895"/>
          <a:ext cx="6172200" cy="47164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p:cNvSpPr txBox="1"/>
          <p:nvPr/>
        </p:nvSpPr>
        <p:spPr>
          <a:xfrm rot="20645924">
            <a:off x="2964803" y="2655581"/>
            <a:ext cx="2167261" cy="461665"/>
          </a:xfrm>
          <a:prstGeom prst="rect">
            <a:avLst/>
          </a:prstGeom>
          <a:noFill/>
          <a:scene3d>
            <a:camera prst="orthographicFront"/>
            <a:lightRig rig="threePt" dir="t"/>
          </a:scene3d>
          <a:sp3d/>
        </p:spPr>
        <p:txBody>
          <a:bodyPr wrap="square" rtlCol="0">
            <a:spAutoFit/>
            <a:flatTx/>
          </a:bodyPr>
          <a:lstStyle/>
          <a:p>
            <a:r>
              <a:rPr lang="en-US" sz="2400" dirty="0" smtClean="0">
                <a:latin typeface="+mn-lt"/>
              </a:rPr>
              <a:t>National Level</a:t>
            </a:r>
            <a:endParaRPr lang="en-US" sz="2400" dirty="0">
              <a:latin typeface="+mn-lt"/>
            </a:endParaRPr>
          </a:p>
        </p:txBody>
      </p:sp>
      <p:sp>
        <p:nvSpPr>
          <p:cNvPr id="3" name="TextBox 2"/>
          <p:cNvSpPr txBox="1"/>
          <p:nvPr/>
        </p:nvSpPr>
        <p:spPr>
          <a:xfrm>
            <a:off x="6896100" y="2947591"/>
            <a:ext cx="1981200" cy="769441"/>
          </a:xfrm>
          <a:prstGeom prst="rect">
            <a:avLst/>
          </a:prstGeom>
          <a:noFill/>
          <a:scene3d>
            <a:camera prst="orthographicFront"/>
            <a:lightRig rig="threePt" dir="t"/>
          </a:scene3d>
          <a:sp3d>
            <a:bevelT/>
          </a:sp3d>
        </p:spPr>
        <p:txBody>
          <a:bodyPr wrap="square" rtlCol="0">
            <a:spAutoFit/>
          </a:bodyPr>
          <a:lstStyle/>
          <a:p>
            <a:r>
              <a:rPr lang="en-US" sz="4400" b="1" dirty="0" smtClean="0">
                <a:effectLst>
                  <a:glow rad="101600">
                    <a:schemeClr val="accent1">
                      <a:lumMod val="75000"/>
                      <a:alpha val="40000"/>
                    </a:schemeClr>
                  </a:glow>
                  <a:outerShdw dist="50800" sx="1000" sy="1000" algn="tl" rotWithShape="0">
                    <a:prstClr val="black"/>
                  </a:outerShdw>
                </a:effectLst>
              </a:rPr>
              <a:t>2015</a:t>
            </a:r>
            <a:endParaRPr lang="en-US" sz="4400" b="1" dirty="0">
              <a:effectLst>
                <a:glow rad="101600">
                  <a:schemeClr val="accent1">
                    <a:lumMod val="75000"/>
                    <a:alpha val="40000"/>
                  </a:schemeClr>
                </a:glow>
                <a:outerShdw dist="50800" sx="1000" sy="1000" algn="tl" rotWithShape="0">
                  <a:prstClr val="black"/>
                </a:outerShdw>
              </a:effectLst>
            </a:endParaRPr>
          </a:p>
        </p:txBody>
      </p:sp>
      <p:sp>
        <p:nvSpPr>
          <p:cNvPr id="4" name="TextBox 3"/>
          <p:cNvSpPr txBox="1"/>
          <p:nvPr/>
        </p:nvSpPr>
        <p:spPr>
          <a:xfrm rot="19239752">
            <a:off x="287152" y="4136922"/>
            <a:ext cx="1944216" cy="461665"/>
          </a:xfrm>
          <a:prstGeom prst="rect">
            <a:avLst/>
          </a:prstGeom>
          <a:noFill/>
        </p:spPr>
        <p:txBody>
          <a:bodyPr wrap="square" rtlCol="0">
            <a:spAutoFit/>
          </a:bodyPr>
          <a:lstStyle/>
          <a:p>
            <a:r>
              <a:rPr lang="en-US" sz="2400" dirty="0" smtClean="0">
                <a:latin typeface="+mj-lt"/>
              </a:rPr>
              <a:t>Global Level</a:t>
            </a:r>
            <a:endParaRPr lang="en-US" sz="2400" dirty="0">
              <a:latin typeface="+mj-lt"/>
            </a:endParaRPr>
          </a:p>
        </p:txBody>
      </p:sp>
    </p:spTree>
    <p:extLst>
      <p:ext uri="{BB962C8B-B14F-4D97-AF65-F5344CB8AC3E}">
        <p14:creationId xmlns:p14="http://schemas.microsoft.com/office/powerpoint/2010/main" xmlns="" val="3311483385"/>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3"/>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28675" name="Text Box 13"/>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endParaRPr lang="en-US" sz="2000" dirty="0">
              <a:ea typeface="MS PGothic" pitchFamily="34" charset="-128"/>
            </a:endParaRPr>
          </a:p>
        </p:txBody>
      </p:sp>
      <p:sp>
        <p:nvSpPr>
          <p:cNvPr id="27652" name="Rectangle 14"/>
          <p:cNvSpPr>
            <a:spLocks noGrp="1" noChangeArrowheads="1"/>
          </p:cNvSpPr>
          <p:nvPr>
            <p:ph type="title"/>
          </p:nvPr>
        </p:nvSpPr>
        <p:spPr bwMode="auto">
          <a:xfrm>
            <a:off x="2872812" y="198875"/>
            <a:ext cx="5423218" cy="714375"/>
          </a:xfrm>
          <a:ln>
            <a:miter lim="800000"/>
            <a:headEnd/>
            <a:tailEnd/>
          </a:ln>
        </p:spPr>
        <p:txBody>
          <a:bodyPr vert="horz" wrap="square" lIns="91440" tIns="45720" rIns="91440" bIns="45720" numCol="1" anchor="t" anchorCtr="0" compatLnSpc="1">
            <a:prstTxWarp prst="textNoShape">
              <a:avLst/>
            </a:prstTxWarp>
            <a:scene3d>
              <a:camera prst="orthographicFront"/>
              <a:lightRig rig="threePt" dir="t"/>
            </a:scene3d>
            <a:sp3d extrusionH="57150">
              <a:bevelT w="38100" h="38100"/>
            </a:sp3d>
          </a:bodyPr>
          <a:lstStyle/>
          <a:p>
            <a:pPr algn="l" eaLnBrk="1" hangingPunct="1">
              <a:defRPr/>
            </a:pPr>
            <a:r>
              <a:rPr lang="en-GB" sz="4000" dirty="0" smtClean="0">
                <a:solidFill>
                  <a:srgbClr val="800000"/>
                </a:solidFill>
              </a:rPr>
              <a:t>Where is </a:t>
            </a:r>
            <a:r>
              <a:rPr lang="en-GB" sz="4000" dirty="0" smtClean="0">
                <a:ln>
                  <a:solidFill>
                    <a:srgbClr val="990033"/>
                  </a:solidFill>
                </a:ln>
                <a:solidFill>
                  <a:srgbClr val="800000"/>
                </a:solidFill>
                <a:latin typeface="+mn-lt"/>
              </a:rPr>
              <a:t>Countdown</a:t>
            </a:r>
            <a:r>
              <a:rPr lang="en-GB" sz="4000" dirty="0" smtClean="0">
                <a:solidFill>
                  <a:srgbClr val="800000"/>
                </a:solidFill>
              </a:rPr>
              <a:t>? </a:t>
            </a:r>
            <a:endParaRPr lang="en-US" sz="4000" dirty="0" smtClean="0">
              <a:solidFill>
                <a:srgbClr val="800000"/>
              </a:solidFill>
            </a:endParaRPr>
          </a:p>
        </p:txBody>
      </p:sp>
      <p:pic>
        <p:nvPicPr>
          <p:cNvPr id="28677" name="Picture 2"/>
          <p:cNvPicPr>
            <a:picLocks noChangeAspect="1" noChangeArrowheads="1"/>
          </p:cNvPicPr>
          <p:nvPr/>
        </p:nvPicPr>
        <p:blipFill>
          <a:blip r:embed="rId3" cstate="print"/>
          <a:srcRect l="13423" t="15649" r="8401" b="11320"/>
          <a:stretch>
            <a:fillRect/>
          </a:stretch>
        </p:blipFill>
        <p:spPr bwMode="auto">
          <a:xfrm>
            <a:off x="393700" y="2162175"/>
            <a:ext cx="8261350" cy="3932238"/>
          </a:xfrm>
          <a:prstGeom prst="rect">
            <a:avLst/>
          </a:prstGeom>
          <a:noFill/>
          <a:ln w="9525">
            <a:noFill/>
            <a:miter lim="800000"/>
            <a:headEnd/>
            <a:tailEnd/>
          </a:ln>
        </p:spPr>
      </p:pic>
      <p:sp>
        <p:nvSpPr>
          <p:cNvPr id="28680" name="TextBox 1"/>
          <p:cNvSpPr txBox="1">
            <a:spLocks noChangeArrowheads="1"/>
          </p:cNvSpPr>
          <p:nvPr/>
        </p:nvSpPr>
        <p:spPr bwMode="auto">
          <a:xfrm>
            <a:off x="393700" y="1175188"/>
            <a:ext cx="8261350" cy="892552"/>
          </a:xfrm>
          <a:prstGeom prst="rect">
            <a:avLst/>
          </a:prstGeom>
          <a:noFill/>
          <a:ln w="9525">
            <a:noFill/>
            <a:miter lim="800000"/>
            <a:headEnd/>
            <a:tailEnd/>
          </a:ln>
        </p:spPr>
        <p:txBody>
          <a:bodyPr>
            <a:spAutoFit/>
          </a:bodyPr>
          <a:lstStyle/>
          <a:p>
            <a:r>
              <a:rPr lang="en-US" sz="2600" b="1" dirty="0">
                <a:solidFill>
                  <a:srgbClr val="800000"/>
                </a:solidFill>
                <a:latin typeface="+mn-lt"/>
              </a:rPr>
              <a:t>75 countries </a:t>
            </a:r>
            <a:r>
              <a:rPr lang="en-US" sz="2600" dirty="0">
                <a:latin typeface="+mn-lt"/>
              </a:rPr>
              <a:t>that together account for </a:t>
            </a:r>
            <a:r>
              <a:rPr lang="en-US" sz="2600" b="1" dirty="0">
                <a:solidFill>
                  <a:srgbClr val="800000"/>
                </a:solidFill>
                <a:latin typeface="+mn-lt"/>
              </a:rPr>
              <a:t>&gt; 95% of maternal and child deaths</a:t>
            </a:r>
            <a:r>
              <a:rPr lang="en-US" sz="2600" dirty="0">
                <a:latin typeface="+mn-lt"/>
              </a:rPr>
              <a:t> </a:t>
            </a:r>
            <a:r>
              <a:rPr lang="en-US" sz="2600" dirty="0" smtClean="0">
                <a:latin typeface="+mn-lt"/>
              </a:rPr>
              <a:t>worldwide</a:t>
            </a:r>
            <a:endParaRPr lang="en-US" sz="2600" dirty="0">
              <a:latin typeface="+mn-lt"/>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702" name="Title 1"/>
          <p:cNvSpPr>
            <a:spLocks noGrp="1"/>
          </p:cNvSpPr>
          <p:nvPr>
            <p:ph type="title"/>
          </p:nvPr>
        </p:nvSpPr>
        <p:spPr bwMode="auto">
          <a:xfrm>
            <a:off x="3303250" y="165188"/>
            <a:ext cx="4776643" cy="799089"/>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Who is Countdown?</a:t>
            </a:r>
          </a:p>
        </p:txBody>
      </p:sp>
      <p:sp>
        <p:nvSpPr>
          <p:cNvPr id="29698" name="Content Placeholder 2"/>
          <p:cNvSpPr>
            <a:spLocks noGrp="1"/>
          </p:cNvSpPr>
          <p:nvPr>
            <p:ph idx="1"/>
          </p:nvPr>
        </p:nvSpPr>
        <p:spPr bwMode="auto">
          <a:xfrm>
            <a:off x="250825" y="1067275"/>
            <a:ext cx="4304550" cy="5466533"/>
          </a:xfrm>
          <a:noFill/>
          <a:ln>
            <a:miter lim="800000"/>
            <a:headEnd/>
            <a:tailEnd/>
          </a:ln>
        </p:spPr>
        <p:txBody>
          <a:bodyPr vert="horz" wrap="square" lIns="91440" tIns="45720" rIns="91440" bIns="45720" numCol="1" anchor="t" anchorCtr="0" compatLnSpc="1">
            <a:prstTxWarp prst="textNoShape">
              <a:avLst/>
            </a:prstTxWarp>
          </a:bodyPr>
          <a:lstStyle/>
          <a:p>
            <a:pPr>
              <a:spcAft>
                <a:spcPts val="1200"/>
              </a:spcAft>
            </a:pPr>
            <a:r>
              <a:rPr lang="en-US" sz="2600" b="1" dirty="0" smtClean="0">
                <a:solidFill>
                  <a:srgbClr val="800000"/>
                </a:solidFill>
              </a:rPr>
              <a:t>Individuals:</a:t>
            </a:r>
            <a:r>
              <a:rPr lang="en-US" sz="2600" dirty="0" smtClean="0"/>
              <a:t>  scientists/academics, policymakers, public health workers, communications experts, teachers…</a:t>
            </a:r>
          </a:p>
          <a:p>
            <a:pPr>
              <a:spcBef>
                <a:spcPct val="0"/>
              </a:spcBef>
            </a:pPr>
            <a:r>
              <a:rPr lang="en-US" sz="2600" b="1" dirty="0" smtClean="0">
                <a:solidFill>
                  <a:srgbClr val="800000"/>
                </a:solidFill>
              </a:rPr>
              <a:t>Governments:  </a:t>
            </a:r>
          </a:p>
          <a:p>
            <a:pPr marL="400050" lvl="1" indent="0">
              <a:spcBef>
                <a:spcPct val="0"/>
              </a:spcBef>
              <a:buFont typeface="Wingdings 3" pitchFamily="18" charset="2"/>
              <a:buNone/>
            </a:pPr>
            <a:r>
              <a:rPr lang="en-US" sz="2600" dirty="0" smtClean="0"/>
              <a:t>RMNCH policymakers, members of Parliament…</a:t>
            </a:r>
          </a:p>
          <a:p>
            <a:pPr>
              <a:spcAft>
                <a:spcPts val="1200"/>
              </a:spcAft>
            </a:pPr>
            <a:r>
              <a:rPr lang="en-US" sz="2600" b="1" dirty="0" smtClean="0">
                <a:solidFill>
                  <a:srgbClr val="800000"/>
                </a:solidFill>
              </a:rPr>
              <a:t>Organizations:  </a:t>
            </a:r>
            <a:r>
              <a:rPr lang="en-US" sz="2600" dirty="0" smtClean="0"/>
              <a:t/>
            </a:r>
            <a:br>
              <a:rPr lang="en-US" sz="2600" dirty="0" smtClean="0"/>
            </a:br>
            <a:r>
              <a:rPr lang="en-US" sz="2600" dirty="0" smtClean="0"/>
              <a:t>NGOs, UN agencies, </a:t>
            </a:r>
            <a:br>
              <a:rPr lang="en-US" sz="2600" dirty="0" smtClean="0"/>
            </a:br>
            <a:r>
              <a:rPr lang="en-US" sz="2600" dirty="0" smtClean="0"/>
              <a:t>health care professional associations, donors, </a:t>
            </a:r>
            <a:br>
              <a:rPr lang="en-US" sz="2600" dirty="0" smtClean="0"/>
            </a:br>
            <a:r>
              <a:rPr lang="en-US" sz="2600" dirty="0" smtClean="0"/>
              <a:t>medical journals…</a:t>
            </a:r>
          </a:p>
        </p:txBody>
      </p:sp>
      <p:sp>
        <p:nvSpPr>
          <p:cNvPr id="29699" name="Slide Number Placeholder 6"/>
          <p:cNvSpPr>
            <a:spLocks noGrp="1"/>
          </p:cNvSpPr>
          <p:nvPr>
            <p:ph type="sldNum" sz="quarter" idx="12"/>
          </p:nvPr>
        </p:nvSpPr>
        <p:spPr>
          <a:noFill/>
        </p:spPr>
        <p:txBody>
          <a:bodyPr/>
          <a:lstStyle/>
          <a:p>
            <a:fld id="{231FFBBF-4D6B-4C15-B82B-61FD2FEC65D2}" type="slidenum">
              <a:rPr lang="en-US" smtClean="0">
                <a:latin typeface="Arial" charset="0"/>
                <a:cs typeface="Arial" charset="0"/>
              </a:rPr>
              <a:pPr/>
              <a:t>12</a:t>
            </a:fld>
            <a:endParaRPr lang="en-US" dirty="0" smtClean="0">
              <a:latin typeface="Arial" charset="0"/>
              <a:cs typeface="Arial" charset="0"/>
            </a:endParaRPr>
          </a:p>
        </p:txBody>
      </p:sp>
      <p:pic>
        <p:nvPicPr>
          <p:cNvPr id="29700" name="Picture 2"/>
          <p:cNvPicPr>
            <a:picLocks noChangeAspect="1" noChangeArrowheads="1"/>
          </p:cNvPicPr>
          <p:nvPr/>
        </p:nvPicPr>
        <p:blipFill>
          <a:blip r:embed="rId3" cstate="print"/>
          <a:srcRect/>
          <a:stretch>
            <a:fillRect/>
          </a:stretch>
        </p:blipFill>
        <p:spPr bwMode="auto">
          <a:xfrm>
            <a:off x="4372496" y="814647"/>
            <a:ext cx="4750118" cy="6053941"/>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1997" y="92106"/>
            <a:ext cx="6059310" cy="971940"/>
          </a:xfrm>
        </p:spPr>
        <p:txBody>
          <a:bodyPr/>
          <a:lstStyle/>
          <a:p>
            <a:pPr algn="l"/>
            <a:r>
              <a:rPr lang="en-US" sz="4000" dirty="0" smtClean="0">
                <a:solidFill>
                  <a:srgbClr val="800000"/>
                </a:solidFill>
              </a:rPr>
              <a:t>Countdown moving forward</a:t>
            </a:r>
            <a:endParaRPr lang="en-US" sz="4000" dirty="0">
              <a:solidFill>
                <a:srgbClr val="800000"/>
              </a:solidFill>
            </a:endParaRPr>
          </a:p>
        </p:txBody>
      </p:sp>
      <p:sp>
        <p:nvSpPr>
          <p:cNvPr id="3" name="Content Placeholder 2"/>
          <p:cNvSpPr>
            <a:spLocks noGrp="1"/>
          </p:cNvSpPr>
          <p:nvPr>
            <p:ph idx="1"/>
          </p:nvPr>
        </p:nvSpPr>
        <p:spPr>
          <a:xfrm>
            <a:off x="539552" y="1196449"/>
            <a:ext cx="7620000" cy="5104598"/>
          </a:xfrm>
        </p:spPr>
        <p:txBody>
          <a:bodyPr>
            <a:noAutofit/>
          </a:bodyPr>
          <a:lstStyle/>
          <a:p>
            <a:pPr marL="114300" indent="0">
              <a:buNone/>
            </a:pPr>
            <a:r>
              <a:rPr lang="en-US" sz="2600" b="1" dirty="0">
                <a:solidFill>
                  <a:srgbClr val="800000"/>
                </a:solidFill>
              </a:rPr>
              <a:t>Four streams of work to promote accountability, </a:t>
            </a:r>
            <a:br>
              <a:rPr lang="en-US" sz="2600" b="1" dirty="0">
                <a:solidFill>
                  <a:srgbClr val="800000"/>
                </a:solidFill>
              </a:rPr>
            </a:br>
            <a:r>
              <a:rPr lang="en-US" sz="2600" b="1" dirty="0">
                <a:solidFill>
                  <a:srgbClr val="800000"/>
                </a:solidFill>
              </a:rPr>
              <a:t>2011-2015 </a:t>
            </a:r>
          </a:p>
          <a:p>
            <a:pPr lvl="1">
              <a:buClr>
                <a:srgbClr val="800000"/>
              </a:buClr>
              <a:buFont typeface="Arial" pitchFamily="34" charset="0"/>
              <a:buChar char="•"/>
            </a:pPr>
            <a:r>
              <a:rPr lang="en-US" sz="2600" dirty="0"/>
              <a:t>Responsive to global accountability frameworks</a:t>
            </a:r>
          </a:p>
          <a:p>
            <a:pPr lvl="1">
              <a:buClr>
                <a:srgbClr val="800000"/>
              </a:buClr>
              <a:buNone/>
            </a:pPr>
            <a:r>
              <a:rPr lang="en-US" sz="2200" dirty="0"/>
              <a:t>     -Annual reporting on 11 indicators for the Commission on Information and Accountability for Women’s and Children’s Health (COIA)</a:t>
            </a:r>
          </a:p>
          <a:p>
            <a:pPr lvl="1">
              <a:buClr>
                <a:srgbClr val="800000"/>
              </a:buClr>
              <a:buNone/>
            </a:pPr>
            <a:r>
              <a:rPr lang="en-US" sz="2200" dirty="0"/>
              <a:t>     -Contribute to follow-up of A Promise Renewed/Call to Action </a:t>
            </a:r>
          </a:p>
          <a:p>
            <a:pPr lvl="1">
              <a:buClr>
                <a:srgbClr val="800000"/>
              </a:buClr>
              <a:buFont typeface="Arial" pitchFamily="34" charset="0"/>
              <a:buChar char="•"/>
            </a:pPr>
            <a:r>
              <a:rPr lang="en-US" sz="2600" dirty="0"/>
              <a:t>Production of country profiles/report and global event(s)</a:t>
            </a:r>
          </a:p>
          <a:p>
            <a:pPr lvl="1">
              <a:buClr>
                <a:srgbClr val="800000"/>
              </a:buClr>
              <a:buFont typeface="Arial" pitchFamily="34" charset="0"/>
              <a:buChar char="•"/>
            </a:pPr>
            <a:r>
              <a:rPr lang="en-US" sz="2600" dirty="0"/>
              <a:t>Cross-cutting analyses</a:t>
            </a:r>
          </a:p>
          <a:p>
            <a:pPr lvl="1">
              <a:buClr>
                <a:srgbClr val="800000"/>
              </a:buClr>
              <a:buFont typeface="Arial" pitchFamily="34" charset="0"/>
              <a:buChar char="•"/>
            </a:pPr>
            <a:r>
              <a:rPr lang="en-US" sz="2600" b="1" dirty="0">
                <a:solidFill>
                  <a:srgbClr val="800000"/>
                </a:solidFill>
              </a:rPr>
              <a:t>Country-level engagement</a:t>
            </a:r>
          </a:p>
        </p:txBody>
      </p:sp>
    </p:spTree>
    <p:extLst>
      <p:ext uri="{BB962C8B-B14F-4D97-AF65-F5344CB8AC3E}">
        <p14:creationId xmlns:p14="http://schemas.microsoft.com/office/powerpoint/2010/main" xmlns="" val="258301244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2</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9697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990033"/>
                </a:solidFill>
                <a:latin typeface="+mn-lt"/>
                <a:cs typeface="Calibri" pitchFamily="34" charset="0"/>
              </a:rPr>
              <a:t>Iraq Countdown country profile</a:t>
            </a:r>
            <a:endParaRPr lang="en-US" sz="3200" b="1" dirty="0">
              <a:solidFill>
                <a:srgbClr val="990033"/>
              </a:solidFill>
              <a:latin typeface="+mn-lt"/>
              <a:cs typeface="Calibri" pitchFamily="34" charset="0"/>
            </a:endParaRPr>
          </a:p>
          <a:p>
            <a:pPr indent="6350">
              <a:defRPr/>
            </a:pPr>
            <a:r>
              <a:rPr lang="en-US" sz="3200" dirty="0" smtClean="0">
                <a:latin typeface="+mn-lt"/>
                <a:cs typeface="Calibri" pitchFamily="34" charset="0"/>
              </a:rPr>
              <a:t>Main findings</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2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81625" y="2024062"/>
            <a:ext cx="2990850" cy="4486275"/>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endParaRPr lang="en-US" dirty="0" smtClean="0"/>
          </a:p>
        </p:txBody>
      </p:sp>
      <p:sp>
        <p:nvSpPr>
          <p:cNvPr id="3" name="Content Placeholder 2"/>
          <p:cNvSpPr>
            <a:spLocks noGrp="1"/>
          </p:cNvSpPr>
          <p:nvPr>
            <p:ph idx="1"/>
          </p:nvPr>
        </p:nvSpPr>
        <p:spPr/>
        <p:txBody>
          <a:bodyPr/>
          <a:lstStyle/>
          <a:p>
            <a:endParaRPr lang="en-ZA"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5800" y="3352800"/>
            <a:ext cx="152400" cy="152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095" t="1009" r="3733" b="1694"/>
          <a:stretch/>
        </p:blipFill>
        <p:spPr bwMode="auto">
          <a:xfrm>
            <a:off x="0" y="-12526"/>
            <a:ext cx="4546476" cy="689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091" t="1009" r="1373" b="1694"/>
          <a:stretch/>
        </p:blipFill>
        <p:spPr bwMode="auto">
          <a:xfrm>
            <a:off x="4544566" y="-12526"/>
            <a:ext cx="4599434" cy="68979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9459" name="Rectangle 6"/>
          <p:cNvSpPr>
            <a:spLocks noChangeArrowheads="1"/>
          </p:cNvSpPr>
          <p:nvPr/>
        </p:nvSpPr>
        <p:spPr bwMode="auto">
          <a:xfrm>
            <a:off x="1019175" y="981075"/>
            <a:ext cx="7245350" cy="6413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p>
            <a:r>
              <a:rPr lang="en-US" sz="3600" b="1" dirty="0">
                <a:solidFill>
                  <a:srgbClr val="990033"/>
                </a:solidFill>
              </a:rPr>
              <a:t>What does Countdown monitor?</a:t>
            </a:r>
          </a:p>
        </p:txBody>
      </p:sp>
      <p:sp>
        <p:nvSpPr>
          <p:cNvPr id="16388" name="Rectangle 7"/>
          <p:cNvSpPr>
            <a:spLocks noChangeArrowheads="1"/>
          </p:cNvSpPr>
          <p:nvPr/>
        </p:nvSpPr>
        <p:spPr bwMode="auto">
          <a:xfrm>
            <a:off x="671513" y="1997075"/>
            <a:ext cx="8321675" cy="4000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600"/>
              </a:spcAft>
              <a:buClr>
                <a:srgbClr val="990033"/>
              </a:buClr>
              <a:buFont typeface="Arial" pitchFamily="34" charset="0"/>
              <a:buChar char="•"/>
              <a:defRPr/>
            </a:pPr>
            <a:r>
              <a:rPr lang="en-US" sz="2800" dirty="0">
                <a:latin typeface="+mn-lt"/>
              </a:rPr>
              <a:t>Progress in coverage for critical interventions across reproductive, maternal, newborn &amp; child health continuum of care</a:t>
            </a:r>
          </a:p>
          <a:p>
            <a:pPr marL="457200" indent="-457200">
              <a:spcBef>
                <a:spcPts val="600"/>
              </a:spcBef>
              <a:spcAft>
                <a:spcPts val="600"/>
              </a:spcAft>
              <a:buClr>
                <a:srgbClr val="990033"/>
              </a:buClr>
              <a:buFont typeface="Arial" pitchFamily="34" charset="0"/>
              <a:buChar char="•"/>
              <a:defRPr/>
            </a:pPr>
            <a:r>
              <a:rPr lang="en-US" sz="2800" dirty="0">
                <a:latin typeface="+mn-lt"/>
              </a:rPr>
              <a:t>Health Systems and Policies – important context for assessing coverage gains</a:t>
            </a:r>
          </a:p>
          <a:p>
            <a:pPr marL="457200" indent="-457200">
              <a:spcBef>
                <a:spcPts val="600"/>
              </a:spcBef>
              <a:spcAft>
                <a:spcPts val="600"/>
              </a:spcAft>
              <a:buClr>
                <a:srgbClr val="990033"/>
              </a:buClr>
              <a:buFont typeface="Arial" pitchFamily="34" charset="0"/>
              <a:buChar char="•"/>
              <a:defRPr/>
            </a:pPr>
            <a:r>
              <a:rPr lang="en-US" sz="2800" dirty="0">
                <a:latin typeface="+mn-lt"/>
              </a:rPr>
              <a:t>Financial flows to reproductive, maternal, newborn and child health</a:t>
            </a:r>
            <a:endParaRPr lang="en-US" sz="2400" dirty="0">
              <a:latin typeface="+mn-lt"/>
            </a:endParaRPr>
          </a:p>
          <a:p>
            <a:pPr marL="457200" indent="-457200">
              <a:spcBef>
                <a:spcPts val="600"/>
              </a:spcBef>
              <a:spcAft>
                <a:spcPts val="600"/>
              </a:spcAft>
              <a:buClr>
                <a:srgbClr val="990033"/>
              </a:buClr>
              <a:buFont typeface="Arial" pitchFamily="34" charset="0"/>
              <a:buChar char="•"/>
              <a:defRPr/>
            </a:pPr>
            <a:r>
              <a:rPr lang="en-US" sz="2800" dirty="0">
                <a:latin typeface="+mn-lt"/>
              </a:rPr>
              <a:t>Equity in intervention coverage</a:t>
            </a:r>
          </a:p>
        </p:txBody>
      </p:sp>
      <p:sp>
        <p:nvSpPr>
          <p:cNvPr id="19461" name="Rectangle 8"/>
          <p:cNvSpPr>
            <a:spLocks noChangeArrowheads="1"/>
          </p:cNvSpPr>
          <p:nvPr/>
        </p:nvSpPr>
        <p:spPr bwMode="auto">
          <a:xfrm>
            <a:off x="484188" y="958850"/>
            <a:ext cx="8485187"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Range of data on the profile </a:t>
            </a:r>
            <a:endParaRPr lang="en-US" sz="3600" b="1" dirty="0">
              <a:solidFill>
                <a:srgbClr val="FFFFFF"/>
              </a:solidFill>
              <a:latin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506"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3" name="Rectangle 7"/>
          <p:cNvSpPr>
            <a:spLocks noChangeArrowheads="1"/>
          </p:cNvSpPr>
          <p:nvPr/>
        </p:nvSpPr>
        <p:spPr bwMode="auto">
          <a:xfrm>
            <a:off x="658813" y="1167775"/>
            <a:ext cx="7897812" cy="55707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marL="457200" indent="-457200">
              <a:spcBef>
                <a:spcPts val="600"/>
              </a:spcBef>
              <a:spcAft>
                <a:spcPts val="0"/>
              </a:spcAft>
              <a:buClr>
                <a:srgbClr val="990033"/>
              </a:buClr>
              <a:defRPr/>
            </a:pPr>
            <a:r>
              <a:rPr lang="en-US" sz="2400" dirty="0" smtClean="0">
                <a:latin typeface="+mn-lt"/>
              </a:rPr>
              <a:t>The national-level profile uses data from global databases:  </a:t>
            </a:r>
            <a:endParaRPr lang="en-US" sz="2400" dirty="0">
              <a:latin typeface="+mn-lt"/>
            </a:endParaRPr>
          </a:p>
          <a:p>
            <a:pPr marL="457200" indent="-457200">
              <a:spcBef>
                <a:spcPts val="600"/>
              </a:spcBef>
              <a:spcAft>
                <a:spcPts val="0"/>
              </a:spcAft>
              <a:buClr>
                <a:srgbClr val="990033"/>
              </a:buClr>
              <a:buFont typeface="Arial" pitchFamily="34" charset="0"/>
              <a:buChar char="•"/>
              <a:defRPr/>
            </a:pPr>
            <a:r>
              <a:rPr lang="en-US" sz="2400" dirty="0" smtClean="0">
                <a:latin typeface="+mn-lt"/>
              </a:rPr>
              <a:t>Population-based </a:t>
            </a:r>
            <a:r>
              <a:rPr lang="en-US" sz="2400" dirty="0">
                <a:latin typeface="+mn-lt"/>
              </a:rPr>
              <a:t>household </a:t>
            </a:r>
            <a:r>
              <a:rPr lang="en-US" sz="2400" dirty="0" smtClean="0">
                <a:latin typeface="+mn-lt"/>
              </a:rPr>
              <a:t>surveys </a:t>
            </a:r>
            <a:endParaRPr lang="en-US" sz="2400" dirty="0">
              <a:latin typeface="+mn-lt"/>
            </a:endParaRPr>
          </a:p>
          <a:p>
            <a:pPr marL="800100" lvl="1" indent="-342900">
              <a:spcBef>
                <a:spcPts val="600"/>
              </a:spcBef>
              <a:spcAft>
                <a:spcPts val="0"/>
              </a:spcAft>
              <a:buFont typeface="Arial" pitchFamily="34" charset="0"/>
              <a:buChar char="•"/>
              <a:defRPr/>
            </a:pPr>
            <a:r>
              <a:rPr lang="en-US" sz="2200" b="1" dirty="0">
                <a:latin typeface="+mn-lt"/>
              </a:rPr>
              <a:t>UNICEF-supported MICS </a:t>
            </a:r>
          </a:p>
          <a:p>
            <a:pPr marL="800100" lvl="1" indent="-342900">
              <a:spcBef>
                <a:spcPts val="600"/>
              </a:spcBef>
              <a:spcAft>
                <a:spcPts val="0"/>
              </a:spcAft>
              <a:buFont typeface="Arial" pitchFamily="34" charset="0"/>
              <a:buChar char="•"/>
              <a:defRPr/>
            </a:pPr>
            <a:r>
              <a:rPr lang="en-US" sz="2200" b="1" dirty="0">
                <a:latin typeface="+mn-lt"/>
              </a:rPr>
              <a:t>USAID-supported DHS </a:t>
            </a:r>
          </a:p>
          <a:p>
            <a:pPr marL="800100" lvl="1" indent="-342900">
              <a:spcBef>
                <a:spcPts val="600"/>
              </a:spcBef>
              <a:spcAft>
                <a:spcPts val="0"/>
              </a:spcAft>
              <a:buFont typeface="Arial" pitchFamily="34" charset="0"/>
              <a:buChar char="•"/>
              <a:defRPr/>
            </a:pPr>
            <a:r>
              <a:rPr lang="en-US" sz="2200" dirty="0">
                <a:latin typeface="+mn-lt"/>
              </a:rPr>
              <a:t>Other national-level household surveys (MIS, RHS and others)</a:t>
            </a:r>
          </a:p>
          <a:p>
            <a:pPr marL="800100" lvl="1" indent="-342900">
              <a:spcBef>
                <a:spcPts val="600"/>
              </a:spcBef>
              <a:spcAft>
                <a:spcPts val="0"/>
              </a:spcAft>
              <a:buFont typeface="Arial" pitchFamily="34" charset="0"/>
              <a:buChar char="•"/>
              <a:defRPr/>
            </a:pPr>
            <a:r>
              <a:rPr lang="en-US" sz="2200" dirty="0">
                <a:latin typeface="+mn-lt"/>
              </a:rPr>
              <a:t>Provide disaggregated data - by household wealth, urban-rural residence, gender, educational attainment and geographic location</a:t>
            </a:r>
          </a:p>
          <a:p>
            <a:pPr marL="457200" indent="-457200">
              <a:spcBef>
                <a:spcPts val="600"/>
              </a:spcBef>
              <a:spcAft>
                <a:spcPts val="0"/>
              </a:spcAft>
              <a:buClr>
                <a:srgbClr val="990033"/>
              </a:buClr>
              <a:buFont typeface="Arial" pitchFamily="34" charset="0"/>
              <a:buChar char="•"/>
              <a:defRPr/>
            </a:pPr>
            <a:r>
              <a:rPr lang="en-US" sz="2400" dirty="0">
                <a:latin typeface="+mn-lt"/>
              </a:rPr>
              <a:t>Interagency adjusted </a:t>
            </a:r>
            <a:r>
              <a:rPr lang="en-US" sz="2400" dirty="0" smtClean="0">
                <a:latin typeface="+mn-lt"/>
              </a:rPr>
              <a:t>estimates </a:t>
            </a:r>
            <a:endParaRPr lang="en-US" sz="2400" dirty="0">
              <a:latin typeface="+mn-lt"/>
            </a:endParaRPr>
          </a:p>
          <a:p>
            <a:pPr lvl="1">
              <a:spcBef>
                <a:spcPts val="600"/>
              </a:spcBef>
              <a:spcAft>
                <a:spcPts val="0"/>
              </a:spcAft>
              <a:defRPr/>
            </a:pPr>
            <a:r>
              <a:rPr lang="en-US" sz="2200" dirty="0">
                <a:latin typeface="+mn-lt"/>
              </a:rPr>
              <a:t>U5MR, MMR, immunization, water/sanitation</a:t>
            </a:r>
          </a:p>
          <a:p>
            <a:pPr marL="457200" indent="-457200">
              <a:spcBef>
                <a:spcPts val="600"/>
              </a:spcBef>
              <a:spcAft>
                <a:spcPts val="0"/>
              </a:spcAft>
              <a:buClr>
                <a:srgbClr val="990033"/>
              </a:buClr>
              <a:buFont typeface="Arial" pitchFamily="34" charset="0"/>
              <a:buChar char="•"/>
              <a:defRPr/>
            </a:pPr>
            <a:r>
              <a:rPr lang="en-US" sz="2400" dirty="0">
                <a:latin typeface="+mn-lt"/>
              </a:rPr>
              <a:t>Other data sources </a:t>
            </a:r>
            <a:r>
              <a:rPr lang="en-US" sz="2200" dirty="0">
                <a:latin typeface="+mn-lt"/>
              </a:rPr>
              <a:t>(e.g. administrative data, country reports on policy and systems indicators, country health accounts, and global reporting on external resource flows etc.)</a:t>
            </a:r>
          </a:p>
        </p:txBody>
      </p:sp>
      <p:sp>
        <p:nvSpPr>
          <p:cNvPr id="21508" name="Rectangle 8"/>
          <p:cNvSpPr>
            <a:spLocks noChangeArrowheads="1"/>
          </p:cNvSpPr>
          <p:nvPr/>
        </p:nvSpPr>
        <p:spPr bwMode="auto">
          <a:xfrm>
            <a:off x="958063" y="277225"/>
            <a:ext cx="7499350" cy="657225"/>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a:solidFill>
                  <a:srgbClr val="FFFFFF"/>
                </a:solidFill>
                <a:latin typeface="Calibri" pitchFamily="34" charset="0"/>
                <a:cs typeface="Calibri" pitchFamily="34" charset="0"/>
              </a:rPr>
              <a:t>Sources of data</a:t>
            </a:r>
          </a:p>
        </p:txBody>
      </p:sp>
    </p:spTree>
    <p:extLst>
      <p:ext uri="{BB962C8B-B14F-4D97-AF65-F5344CB8AC3E}">
        <p14:creationId xmlns:p14="http://schemas.microsoft.com/office/powerpoint/2010/main" xmlns="" val="203239298"/>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Mortality</a:t>
            </a:r>
            <a:endParaRPr lang="en-US" sz="3600" b="1" dirty="0">
              <a:solidFill>
                <a:srgbClr val="FFFFFF"/>
              </a:solidFill>
              <a:latin typeface="Calibri" pitchFamily="34" charset="0"/>
              <a:cs typeface="Calibri" pitchFamily="34" charset="0"/>
            </a:endParaRPr>
          </a:p>
        </p:txBody>
      </p:sp>
      <p:sp>
        <p:nvSpPr>
          <p:cNvPr id="4" name="Rectangle 7"/>
          <p:cNvSpPr>
            <a:spLocks noChangeArrowheads="1"/>
          </p:cNvSpPr>
          <p:nvPr/>
        </p:nvSpPr>
        <p:spPr bwMode="auto">
          <a:xfrm>
            <a:off x="197225" y="1190103"/>
            <a:ext cx="6100411"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Mortality data through 2010:</a:t>
            </a:r>
            <a:endParaRPr lang="en-US" sz="2400" b="1" dirty="0">
              <a:solidFill>
                <a:srgbClr val="990033"/>
              </a:solidFill>
              <a:latin typeface="+mn-lt"/>
              <a:cs typeface="Calibri" pitchFamily="34" charset="0"/>
            </a:endParaRPr>
          </a:p>
        </p:txBody>
      </p:sp>
      <p:sp>
        <p:nvSpPr>
          <p:cNvPr id="5" name="Rectangle 7"/>
          <p:cNvSpPr>
            <a:spLocks noChangeArrowheads="1"/>
          </p:cNvSpPr>
          <p:nvPr/>
        </p:nvSpPr>
        <p:spPr bwMode="auto">
          <a:xfrm>
            <a:off x="257598" y="5279091"/>
            <a:ext cx="8143452" cy="1877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defRPr/>
            </a:pPr>
            <a:r>
              <a:rPr lang="en-US" sz="2400" b="1" dirty="0">
                <a:solidFill>
                  <a:srgbClr val="990033"/>
                </a:solidFill>
                <a:latin typeface="+mn-lt"/>
                <a:cs typeface="Calibri" pitchFamily="34" charset="0"/>
              </a:rPr>
              <a:t>2011 child mortality data was released in late 2012</a:t>
            </a:r>
            <a:r>
              <a:rPr lang="en-US" sz="2400" b="1" dirty="0" smtClean="0">
                <a:solidFill>
                  <a:srgbClr val="990033"/>
                </a:solidFill>
                <a:latin typeface="+mn-lt"/>
                <a:cs typeface="Calibri" pitchFamily="34" charset="0"/>
              </a:rPr>
              <a:t>:</a:t>
            </a:r>
          </a:p>
          <a:p>
            <a:pPr algn="ctr">
              <a:defRPr/>
            </a:pPr>
            <a:r>
              <a:rPr lang="en-US" sz="2200" dirty="0" smtClean="0">
                <a:latin typeface="+mn-lt"/>
              </a:rPr>
              <a:t>Under-five </a:t>
            </a:r>
            <a:r>
              <a:rPr lang="en-US" sz="2200" dirty="0">
                <a:latin typeface="+mn-lt"/>
              </a:rPr>
              <a:t>m</a:t>
            </a:r>
            <a:r>
              <a:rPr lang="en-US" sz="2200" dirty="0" smtClean="0">
                <a:latin typeface="+mn-lt"/>
              </a:rPr>
              <a:t>ortality rate (U5MR)= 38 </a:t>
            </a:r>
            <a:r>
              <a:rPr lang="en-US" sz="2200" dirty="0">
                <a:latin typeface="+mn-lt"/>
              </a:rPr>
              <a:t>deaths per 1000 live births</a:t>
            </a:r>
          </a:p>
          <a:p>
            <a:pPr algn="ctr"/>
            <a:r>
              <a:rPr lang="en-US" sz="2200" dirty="0" smtClean="0">
                <a:latin typeface="+mn-lt"/>
              </a:rPr>
              <a:t>Infant mortality rate (IMR) </a:t>
            </a:r>
            <a:r>
              <a:rPr lang="en-US" sz="2200" dirty="0">
                <a:latin typeface="+mn-lt"/>
              </a:rPr>
              <a:t>= </a:t>
            </a:r>
            <a:r>
              <a:rPr lang="en-US" sz="2200" dirty="0" smtClean="0">
                <a:latin typeface="+mn-lt"/>
              </a:rPr>
              <a:t>31 </a:t>
            </a:r>
            <a:r>
              <a:rPr lang="en-US" sz="2200" dirty="0">
                <a:latin typeface="+mn-lt"/>
              </a:rPr>
              <a:t>deaths per 1000 live births</a:t>
            </a:r>
          </a:p>
          <a:p>
            <a:pPr algn="ctr"/>
            <a:r>
              <a:rPr lang="en-US" sz="2200" dirty="0" smtClean="0">
                <a:latin typeface="+mn-lt"/>
              </a:rPr>
              <a:t>Neonatal mortality rate (NMR) </a:t>
            </a:r>
            <a:r>
              <a:rPr lang="en-US" sz="2200" dirty="0">
                <a:latin typeface="+mn-lt"/>
              </a:rPr>
              <a:t>= </a:t>
            </a:r>
            <a:r>
              <a:rPr lang="en-US" sz="2200" dirty="0" smtClean="0">
                <a:latin typeface="+mn-lt"/>
              </a:rPr>
              <a:t>20 </a:t>
            </a:r>
            <a:r>
              <a:rPr lang="en-US" sz="2200" dirty="0">
                <a:latin typeface="+mn-lt"/>
              </a:rPr>
              <a:t>deaths per 1000 live births</a:t>
            </a:r>
          </a:p>
          <a:p>
            <a:pPr algn="ctr">
              <a:defRPr/>
            </a:pPr>
            <a:endParaRPr lang="en-US" sz="2400" b="1" dirty="0">
              <a:solidFill>
                <a:srgbClr val="990033"/>
              </a:solidFill>
              <a:latin typeface="+mn-lt"/>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7187" y="1758076"/>
            <a:ext cx="8577263" cy="3385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9492036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5339" y="2042573"/>
            <a:ext cx="304791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direct causes:</a:t>
            </a:r>
            <a:endParaRPr lang="en-US" sz="2400" b="1" dirty="0">
              <a:solidFill>
                <a:srgbClr val="990033"/>
              </a:solidFill>
              <a:latin typeface="+mn-lt"/>
              <a:cs typeface="Calibri" pitchFamily="34" charset="0"/>
            </a:endParaRPr>
          </a:p>
          <a:p>
            <a:pPr lvl="0"/>
            <a:r>
              <a:rPr lang="en-US" sz="2400" dirty="0">
                <a:solidFill>
                  <a:prstClr val="black"/>
                </a:solidFill>
                <a:latin typeface="Calibri"/>
              </a:rPr>
              <a:t>Haemorrhage – </a:t>
            </a:r>
            <a:r>
              <a:rPr lang="en-US" sz="2400" dirty="0" smtClean="0">
                <a:solidFill>
                  <a:prstClr val="black"/>
                </a:solidFill>
                <a:latin typeface="Calibri"/>
              </a:rPr>
              <a:t>33%</a:t>
            </a:r>
            <a:endParaRPr lang="en-US" sz="2400" dirty="0" smtClean="0">
              <a:latin typeface="+mn-lt"/>
            </a:endParaRPr>
          </a:p>
          <a:p>
            <a:r>
              <a:rPr lang="en-US" sz="2400" dirty="0" smtClean="0">
                <a:latin typeface="+mn-lt"/>
              </a:rPr>
              <a:t>Hypertension –13%</a:t>
            </a:r>
          </a:p>
          <a:p>
            <a:pPr lvl="0"/>
            <a:r>
              <a:rPr lang="en-US" sz="2400" dirty="0" smtClean="0">
                <a:solidFill>
                  <a:prstClr val="black"/>
                </a:solidFill>
                <a:latin typeface="Calibri"/>
              </a:rPr>
              <a:t>Unsafe </a:t>
            </a:r>
            <a:r>
              <a:rPr lang="en-US" sz="2400" dirty="0">
                <a:solidFill>
                  <a:prstClr val="black"/>
                </a:solidFill>
                <a:latin typeface="Calibri"/>
              </a:rPr>
              <a:t>abortion – 9</a:t>
            </a:r>
            <a:r>
              <a:rPr lang="en-US" sz="2400" dirty="0" smtClean="0">
                <a:solidFill>
                  <a:prstClr val="black"/>
                </a:solidFill>
                <a:latin typeface="Calibri"/>
              </a:rPr>
              <a:t>%</a:t>
            </a:r>
            <a:endParaRPr lang="en-US" sz="2400" dirty="0" smtClean="0">
              <a:latin typeface="+mn-lt"/>
            </a:endParaRPr>
          </a:p>
          <a:p>
            <a:pPr lvl="0"/>
            <a:r>
              <a:rPr lang="en-US" sz="2400" dirty="0">
                <a:solidFill>
                  <a:prstClr val="black"/>
                </a:solidFill>
                <a:latin typeface="Calibri"/>
              </a:rPr>
              <a:t>Sepsis – </a:t>
            </a:r>
            <a:r>
              <a:rPr lang="en-US" sz="2400" dirty="0" smtClean="0">
                <a:solidFill>
                  <a:prstClr val="black"/>
                </a:solidFill>
                <a:latin typeface="Calibri"/>
              </a:rPr>
              <a:t>7%</a:t>
            </a:r>
            <a:endParaRPr lang="en-US" sz="2000" i="1" dirty="0" smtClean="0">
              <a:latin typeface="+mn-lt"/>
              <a:cs typeface="Calibri" pitchFamily="34" charset="0"/>
            </a:endParaRPr>
          </a:p>
          <a:p>
            <a:pPr marL="457200" indent="-457200">
              <a:spcBef>
                <a:spcPts val="600"/>
              </a:spcBef>
              <a:spcAft>
                <a:spcPts val="600"/>
              </a:spcAft>
              <a:buFont typeface="Arial" pitchFamily="34" charset="0"/>
              <a:buChar char="•"/>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202362" y="5446561"/>
            <a:ext cx="8777933"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Understanding the cause of death distribution </a:t>
            </a:r>
            <a:r>
              <a:rPr lang="en-US" sz="2800" dirty="0" smtClean="0">
                <a:latin typeface="Calibri" pitchFamily="34" charset="0"/>
                <a:cs typeface="Calibri" pitchFamily="34" charset="0"/>
              </a:rPr>
              <a:t>is important for program development and monitoring</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6925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43250" y="1242695"/>
            <a:ext cx="5786437" cy="39234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57541896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225593" y="49875"/>
            <a:ext cx="5843587" cy="1143000"/>
          </a:xfrm>
        </p:spPr>
        <p:txBody>
          <a:bodyPr/>
          <a:lstStyle/>
          <a:p>
            <a:pPr algn="l"/>
            <a:r>
              <a:rPr lang="en-US" sz="3200" b="1" i="1" dirty="0" smtClean="0">
                <a:solidFill>
                  <a:srgbClr val="800000"/>
                </a:solidFill>
              </a:rPr>
              <a:t>Notes for the presenter on adapting this presentation</a:t>
            </a:r>
            <a:endParaRPr lang="en-US" sz="3200" b="1" i="1" dirty="0">
              <a:solidFill>
                <a:srgbClr val="800000"/>
              </a:solidFill>
            </a:endParaRPr>
          </a:p>
        </p:txBody>
      </p:sp>
      <p:sp>
        <p:nvSpPr>
          <p:cNvPr id="9" name="Rectangle 11"/>
          <p:cNvSpPr txBox="1">
            <a:spLocks noChangeArrowheads="1"/>
          </p:cNvSpPr>
          <p:nvPr/>
        </p:nvSpPr>
        <p:spPr bwMode="auto">
          <a:xfrm>
            <a:off x="457200" y="1262742"/>
            <a:ext cx="8229600" cy="53285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800" i="1" dirty="0" smtClean="0"/>
              <a:t>Personalise with photos, charts </a:t>
            </a:r>
          </a:p>
          <a:p>
            <a:r>
              <a:rPr lang="en-US" sz="2800" i="1" dirty="0" smtClean="0"/>
              <a:t>Data presented are based on best available data up to mid-2012.  When presenting, mention more recent studies or data. </a:t>
            </a:r>
            <a:r>
              <a:rPr lang="en-US" sz="2400" i="1" dirty="0" smtClean="0"/>
              <a:t>(2010 mortality on slide #18 added)</a:t>
            </a:r>
          </a:p>
          <a:p>
            <a:r>
              <a:rPr lang="en-US" sz="2800" i="1" dirty="0" smtClean="0"/>
              <a:t>Select which slides are appropriate for the audience. For example:</a:t>
            </a:r>
            <a:r>
              <a:rPr lang="en-US" sz="2400" i="1" dirty="0" smtClean="0"/>
              <a:t> Slides are provided for each figure presented in the country profile; select from these (choosing all or a few depending on needs)</a:t>
            </a:r>
          </a:p>
          <a:p>
            <a:r>
              <a:rPr lang="en-US" sz="2800" i="1" dirty="0" smtClean="0"/>
              <a:t>When adapting this for a country or sub-national Countdown process add sub-national level data</a:t>
            </a:r>
          </a:p>
          <a:p>
            <a:r>
              <a:rPr lang="en-US" sz="2800" i="1" dirty="0" smtClean="0"/>
              <a:t>Review the Speaker Notes, adapt according to your audience and purpose</a:t>
            </a:r>
            <a:endParaRPr lang="en-US" sz="2800" dirty="0"/>
          </a:p>
        </p:txBody>
      </p:sp>
    </p:spTree>
    <p:extLst>
      <p:ext uri="{BB962C8B-B14F-4D97-AF65-F5344CB8AC3E}">
        <p14:creationId xmlns:p14="http://schemas.microsoft.com/office/powerpoint/2010/main" xmlns="" val="68956912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52739" y="2042573"/>
            <a:ext cx="2540832" cy="2323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r>
              <a:rPr lang="en-US" sz="2400" b="1" dirty="0" smtClean="0">
                <a:solidFill>
                  <a:srgbClr val="990033"/>
                </a:solidFill>
                <a:latin typeface="+mn-lt"/>
                <a:cs typeface="Calibri" pitchFamily="34" charset="0"/>
              </a:rPr>
              <a:t>Leading causes:</a:t>
            </a:r>
            <a:endParaRPr lang="en-US" sz="2400" b="1" dirty="0">
              <a:solidFill>
                <a:srgbClr val="990033"/>
              </a:solidFill>
              <a:latin typeface="+mn-lt"/>
              <a:cs typeface="Calibri" pitchFamily="34" charset="0"/>
            </a:endParaRPr>
          </a:p>
          <a:p>
            <a:pPr>
              <a:defRPr/>
            </a:pPr>
            <a:r>
              <a:rPr lang="en-US" sz="2400" dirty="0" smtClean="0">
                <a:latin typeface="+mn-lt"/>
                <a:cs typeface="Calibri" pitchFamily="34" charset="0"/>
              </a:rPr>
              <a:t>Neonatal </a:t>
            </a:r>
            <a:r>
              <a:rPr lang="en-US" sz="2400" dirty="0">
                <a:latin typeface="+mn-lt"/>
                <a:cs typeface="Calibri" pitchFamily="34" charset="0"/>
              </a:rPr>
              <a:t>– </a:t>
            </a:r>
            <a:r>
              <a:rPr lang="en-US" sz="2400" dirty="0" smtClean="0">
                <a:latin typeface="+mn-lt"/>
                <a:cs typeface="Calibri" pitchFamily="34" charset="0"/>
              </a:rPr>
              <a:t>53%</a:t>
            </a:r>
          </a:p>
          <a:p>
            <a:pPr>
              <a:defRPr/>
            </a:pPr>
            <a:r>
              <a:rPr lang="en-US" sz="2400" dirty="0" smtClean="0">
                <a:solidFill>
                  <a:prstClr val="black"/>
                </a:solidFill>
                <a:latin typeface="+mn-lt"/>
                <a:cs typeface="Calibri" pitchFamily="34" charset="0"/>
              </a:rPr>
              <a:t>Pneumonia </a:t>
            </a:r>
            <a:r>
              <a:rPr lang="en-US" sz="2400" dirty="0">
                <a:solidFill>
                  <a:prstClr val="black"/>
                </a:solidFill>
                <a:latin typeface="+mn-lt"/>
                <a:cs typeface="Calibri" pitchFamily="34" charset="0"/>
              </a:rPr>
              <a:t>– </a:t>
            </a:r>
            <a:r>
              <a:rPr lang="en-US" sz="2400" dirty="0" smtClean="0">
                <a:solidFill>
                  <a:prstClr val="black"/>
                </a:solidFill>
                <a:latin typeface="+mn-lt"/>
                <a:cs typeface="Calibri" pitchFamily="34" charset="0"/>
              </a:rPr>
              <a:t>12%</a:t>
            </a:r>
          </a:p>
          <a:p>
            <a:pPr lvl="0">
              <a:defRPr/>
            </a:pPr>
            <a:r>
              <a:rPr lang="en-US" sz="2400" dirty="0" smtClean="0">
                <a:solidFill>
                  <a:prstClr val="black"/>
                </a:solidFill>
                <a:latin typeface="Calibri"/>
                <a:cs typeface="Calibri" pitchFamily="34" charset="0"/>
              </a:rPr>
              <a:t>Injuries –</a:t>
            </a:r>
            <a:r>
              <a:rPr lang="en-US" sz="2400" dirty="0">
                <a:solidFill>
                  <a:prstClr val="black"/>
                </a:solidFill>
                <a:latin typeface="Calibri"/>
                <a:cs typeface="Calibri" pitchFamily="34" charset="0"/>
              </a:rPr>
              <a:t> </a:t>
            </a:r>
            <a:r>
              <a:rPr lang="en-US" sz="2400" dirty="0" smtClean="0">
                <a:solidFill>
                  <a:prstClr val="black"/>
                </a:solidFill>
                <a:latin typeface="Calibri"/>
                <a:cs typeface="Calibri" pitchFamily="34" charset="0"/>
              </a:rPr>
              <a:t>6%</a:t>
            </a:r>
            <a:endParaRPr lang="en-US" sz="2400" dirty="0" smtClean="0">
              <a:latin typeface="+mn-lt"/>
              <a:cs typeface="Calibri" pitchFamily="34" charset="0"/>
            </a:endParaRPr>
          </a:p>
          <a:p>
            <a:pPr lvl="0">
              <a:defRPr/>
            </a:pPr>
            <a:r>
              <a:rPr lang="en-US" sz="2400" dirty="0">
                <a:solidFill>
                  <a:prstClr val="black"/>
                </a:solidFill>
                <a:latin typeface="Calibri"/>
                <a:cs typeface="Calibri" pitchFamily="34" charset="0"/>
              </a:rPr>
              <a:t>Diarrhoea – 5</a:t>
            </a:r>
            <a:r>
              <a:rPr lang="en-US" sz="2400" dirty="0" smtClean="0">
                <a:solidFill>
                  <a:prstClr val="black"/>
                </a:solidFill>
                <a:latin typeface="Calibri"/>
                <a:cs typeface="Calibri" pitchFamily="34" charset="0"/>
              </a:rPr>
              <a:t>%</a:t>
            </a:r>
            <a:endParaRPr lang="en-US" sz="2400" dirty="0">
              <a:solidFill>
                <a:prstClr val="black"/>
              </a:solidFill>
              <a:latin typeface="Calibri"/>
              <a:cs typeface="Calibri" pitchFamily="34" charset="0"/>
            </a:endParaRPr>
          </a:p>
          <a:p>
            <a:pPr>
              <a:spcBef>
                <a:spcPts val="600"/>
              </a:spcBef>
              <a:spcAft>
                <a:spcPts val="600"/>
              </a:spcAft>
              <a:defRPr/>
            </a:pPr>
            <a:endParaRPr lang="en-US" sz="2000" b="1" dirty="0">
              <a:solidFill>
                <a:srgbClr val="990033"/>
              </a:solidFill>
              <a:latin typeface="Calibri" pitchFamily="34" charset="0"/>
              <a:cs typeface="Calibri" pitchFamily="34" charset="0"/>
            </a:endParaRPr>
          </a:p>
        </p:txBody>
      </p:sp>
      <p:sp>
        <p:nvSpPr>
          <p:cNvPr id="7" name="Rectangle 7"/>
          <p:cNvSpPr>
            <a:spLocks noChangeArrowheads="1"/>
          </p:cNvSpPr>
          <p:nvPr/>
        </p:nvSpPr>
        <p:spPr bwMode="auto">
          <a:xfrm>
            <a:off x="414590" y="5781718"/>
            <a:ext cx="836136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marL="0" lvl="1">
              <a:defRPr/>
            </a:pPr>
            <a:r>
              <a:rPr lang="en-US" sz="2800" b="1" dirty="0" smtClean="0">
                <a:solidFill>
                  <a:srgbClr val="990033"/>
                </a:solidFill>
                <a:latin typeface="Calibri" pitchFamily="34" charset="0"/>
                <a:cs typeface="Calibri" pitchFamily="34" charset="0"/>
              </a:rPr>
              <a:t>Undernutrition</a:t>
            </a:r>
            <a:r>
              <a:rPr lang="en-US" sz="2800" dirty="0" smtClean="0">
                <a:solidFill>
                  <a:srgbClr val="990033"/>
                </a:solidFill>
                <a:latin typeface="Calibri" pitchFamily="34" charset="0"/>
                <a:cs typeface="Calibri" pitchFamily="34" charset="0"/>
              </a:rPr>
              <a:t> </a:t>
            </a:r>
            <a:r>
              <a:rPr lang="en-US" sz="2800" dirty="0">
                <a:latin typeface="Calibri" pitchFamily="34" charset="0"/>
                <a:cs typeface="Calibri" pitchFamily="34" charset="0"/>
              </a:rPr>
              <a:t>is a major underlying cause </a:t>
            </a:r>
            <a:r>
              <a:rPr lang="en-US" sz="2800" dirty="0" smtClean="0">
                <a:latin typeface="Calibri" pitchFamily="34" charset="0"/>
                <a:cs typeface="Calibri" pitchFamily="34" charset="0"/>
              </a:rPr>
              <a:t>of child deaths</a:t>
            </a:r>
            <a:endParaRPr lang="en-US" sz="2800" dirty="0">
              <a:latin typeface="Calibri" pitchFamily="34" charset="0"/>
              <a:cs typeface="Calibri" pitchFamily="34" charset="0"/>
            </a:endParaRPr>
          </a:p>
        </p:txBody>
      </p:sp>
      <p:sp>
        <p:nvSpPr>
          <p:cNvPr id="33795" name="Rectangle 8"/>
          <p:cNvSpPr>
            <a:spLocks noChangeArrowheads="1"/>
          </p:cNvSpPr>
          <p:nvPr/>
        </p:nvSpPr>
        <p:spPr bwMode="auto">
          <a:xfrm>
            <a:off x="5052625"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Cause of death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199" y="1252764"/>
            <a:ext cx="6094721" cy="4195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55744105"/>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10" name="Rectangle 8"/>
          <p:cNvSpPr>
            <a:spLocks noChangeArrowheads="1"/>
          </p:cNvSpPr>
          <p:nvPr/>
        </p:nvSpPr>
        <p:spPr bwMode="auto">
          <a:xfrm>
            <a:off x="4718735" y="268562"/>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Demographics</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49" y="1134984"/>
            <a:ext cx="7548505" cy="52848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08748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925516" y="6009444"/>
            <a:ext cx="75942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dirty="0">
                <a:latin typeface="+mn-lt"/>
                <a:cs typeface="Calibri" pitchFamily="34" charset="0"/>
              </a:rPr>
              <a:t>Variable coverage along the </a:t>
            </a:r>
            <a:r>
              <a:rPr lang="en-US" sz="2800" b="1" dirty="0">
                <a:solidFill>
                  <a:srgbClr val="990033"/>
                </a:solidFill>
                <a:latin typeface="+mn-lt"/>
                <a:cs typeface="Calibri" pitchFamily="34" charset="0"/>
              </a:rPr>
              <a:t>continuum of care </a:t>
            </a:r>
          </a:p>
        </p:txBody>
      </p:sp>
      <p:sp>
        <p:nvSpPr>
          <p:cNvPr id="4" name="Rectangle 3"/>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64519" y="500054"/>
            <a:ext cx="6916221" cy="55093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91773219"/>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95787" y="1166674"/>
            <a:ext cx="6515100" cy="502933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4938242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61246" y="1150354"/>
            <a:ext cx="6784181" cy="53648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6139530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483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smtClean="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Maternal and newborn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95399" y="1268322"/>
            <a:ext cx="6911851" cy="50164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5242761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Date Placeholder 4"/>
          <p:cNvSpPr>
            <a:spLocks noGrp="1"/>
          </p:cNvSpPr>
          <p:nvPr>
            <p:ph type="dt" sz="half" idx="10"/>
          </p:nvPr>
        </p:nvSpPr>
        <p:spPr/>
        <p:txBody>
          <a:bodyPr/>
          <a:lstStyle/>
          <a:p>
            <a:r>
              <a:rPr lang="en-US" dirty="0" smtClean="0"/>
              <a:t>Countdown to 2015 Report. 2012.</a:t>
            </a:r>
            <a:endParaRPr lang="en-US" dirty="0"/>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444" name="Rectangle 4"/>
          <p:cNvSpPr>
            <a:spLocks noGrp="1" noChangeArrowheads="1"/>
          </p:cNvSpPr>
          <p:nvPr>
            <p:ph type="title"/>
          </p:nvPr>
        </p:nvSpPr>
        <p:spPr>
          <a:xfrm>
            <a:off x="349136" y="272039"/>
            <a:ext cx="8611984" cy="615553"/>
          </a:xfrm>
          <a:solidFill>
            <a:schemeClr val="accent2"/>
          </a:solidFill>
          <a:ln>
            <a:noFill/>
          </a:ln>
        </p:spPr>
        <p:txBody>
          <a:bodyPr wrap="square">
            <a:spAutoFit/>
          </a:bodyPr>
          <a:lstStyle/>
          <a:p>
            <a:pPr algn="l"/>
            <a:r>
              <a:rPr lang="en-GB" sz="3400" b="1" dirty="0">
                <a:solidFill>
                  <a:srgbClr val="FFFFFF"/>
                </a:solidFill>
                <a:latin typeface="Calibri" pitchFamily="34" charset="0"/>
                <a:ea typeface="+mn-ea"/>
                <a:cs typeface="Calibri" pitchFamily="34" charset="0"/>
              </a:rPr>
              <a:t>Other maternal and newborn health indicators</a:t>
            </a:r>
            <a:endParaRPr lang="en-US" sz="3400" b="1" dirty="0">
              <a:solidFill>
                <a:srgbClr val="FFFFFF"/>
              </a:solidFill>
              <a:latin typeface="Calibri" pitchFamily="34" charset="0"/>
              <a:ea typeface="+mn-ea"/>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34" y="1106811"/>
            <a:ext cx="7205663" cy="53559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106233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57648" y="1261471"/>
            <a:ext cx="7191375" cy="50917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64197867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10049" y="1207110"/>
            <a:ext cx="6886575" cy="49889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7906653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209768"/>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229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2837" y="1237018"/>
            <a:ext cx="7305985" cy="48934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9034181"/>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1829"/>
            <a:ext cx="8229600" cy="1161142"/>
          </a:xfrm>
        </p:spPr>
        <p:txBody>
          <a:bodyPr/>
          <a:lstStyle/>
          <a:p>
            <a:r>
              <a:rPr lang="en-US" sz="4000" dirty="0">
                <a:solidFill>
                  <a:srgbClr val="800000"/>
                </a:solidFill>
              </a:rPr>
              <a:t>Purpose of this presentation </a:t>
            </a:r>
          </a:p>
        </p:txBody>
      </p:sp>
      <p:sp>
        <p:nvSpPr>
          <p:cNvPr id="3" name="Content Placeholder 2"/>
          <p:cNvSpPr>
            <a:spLocks noGrp="1"/>
          </p:cNvSpPr>
          <p:nvPr>
            <p:ph idx="1"/>
          </p:nvPr>
        </p:nvSpPr>
        <p:spPr>
          <a:xfrm>
            <a:off x="374074" y="1939506"/>
            <a:ext cx="8470669" cy="3929276"/>
          </a:xfrm>
        </p:spPr>
        <p:txBody>
          <a:bodyPr/>
          <a:lstStyle/>
          <a:p>
            <a:pPr>
              <a:buClr>
                <a:srgbClr val="800000"/>
              </a:buClr>
            </a:pPr>
            <a:r>
              <a:rPr lang="en-US" sz="2800" dirty="0" smtClean="0"/>
              <a:t>To stimulate discussion about Iraq country data, especially about progress, where we lag behind, and where there are opportunities to scale up</a:t>
            </a:r>
          </a:p>
          <a:p>
            <a:pPr>
              <a:buClr>
                <a:srgbClr val="800000"/>
              </a:buClr>
            </a:pPr>
            <a:r>
              <a:rPr lang="en-US" sz="2800" dirty="0" smtClean="0"/>
              <a:t>To provide some background about Countdown to 2015 for MNCH, the indicators, and data sources in the country profiles</a:t>
            </a:r>
            <a:endParaRPr lang="en-US" dirty="0" smtClean="0"/>
          </a:p>
          <a:p>
            <a:pPr>
              <a:buClr>
                <a:srgbClr val="800000"/>
              </a:buClr>
            </a:pPr>
            <a:r>
              <a:rPr lang="en-US" sz="2800" dirty="0" smtClean="0"/>
              <a:t>To show examples of tools for monitoring progress, sharing information and improving accountability</a:t>
            </a:r>
            <a:endParaRPr lang="en-US" sz="2800" dirty="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410200"/>
            <a:ext cx="8026400" cy="132343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800" dirty="0">
              <a:solidFill>
                <a:srgbClr val="B92925"/>
              </a:solidFill>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36230" y="1341017"/>
            <a:ext cx="7034213" cy="47309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30990464"/>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2" y="5562600"/>
            <a:ext cx="8026400"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00200" y="1145091"/>
            <a:ext cx="6667500" cy="55128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7689386"/>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5816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Child health</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00537" y="1152508"/>
            <a:ext cx="6705600" cy="53216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794650"/>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2925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72558" y="1057258"/>
            <a:ext cx="6361557" cy="5619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76919278"/>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ChangeArrowheads="1"/>
          </p:cNvSpPr>
          <p:nvPr/>
        </p:nvSpPr>
        <p:spPr bwMode="auto">
          <a:xfrm>
            <a:off x="468311" y="5458690"/>
            <a:ext cx="8518033" cy="8925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defRPr/>
            </a:pPr>
            <a:endParaRPr lang="en-US" sz="2800" dirty="0">
              <a:latin typeface="+mn-lt"/>
              <a:cs typeface="Calibri" pitchFamily="34" charset="0"/>
            </a:endParaRPr>
          </a:p>
          <a:p>
            <a:pPr>
              <a:defRPr/>
            </a:pPr>
            <a:endParaRPr lang="en-US" sz="2400" b="1" dirty="0">
              <a:solidFill>
                <a:srgbClr val="990033"/>
              </a:solidFill>
              <a:latin typeface="+mn-lt"/>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8"/>
          <p:cNvSpPr>
            <a:spLocks noChangeArrowheads="1"/>
          </p:cNvSpPr>
          <p:nvPr/>
        </p:nvSpPr>
        <p:spPr bwMode="auto">
          <a:xfrm>
            <a:off x="878503" y="176888"/>
            <a:ext cx="7749669"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wrap="square">
            <a:spAutoFit/>
          </a:bodyPr>
          <a:lstStyle/>
          <a:p>
            <a:pPr algn="ctr"/>
            <a:r>
              <a:rPr lang="en-US" sz="3600" b="1" dirty="0" smtClean="0">
                <a:solidFill>
                  <a:srgbClr val="FFFFFF"/>
                </a:solidFill>
                <a:latin typeface="Calibri" pitchFamily="34" charset="0"/>
                <a:cs typeface="Calibri" pitchFamily="34" charset="0"/>
              </a:rPr>
              <a:t>Water and sanitation</a:t>
            </a:r>
            <a:endParaRPr lang="en-US" sz="3600" b="1" dirty="0">
              <a:solidFill>
                <a:srgbClr val="FFFFFF"/>
              </a:solidFill>
              <a:latin typeface="Calibri" pitchFamily="34" charset="0"/>
              <a:cs typeface="Calibri" pitchFamily="34" charset="0"/>
            </a:endParaRPr>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0" y="1144896"/>
            <a:ext cx="6269778" cy="550355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9072953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22531" name="Rectangle 3"/>
          <p:cNvSpPr>
            <a:spLocks noGrp="1" noChangeArrowheads="1"/>
          </p:cNvSpPr>
          <p:nvPr>
            <p:ph type="title"/>
          </p:nvPr>
        </p:nvSpPr>
        <p:spPr>
          <a:xfrm>
            <a:off x="3690854" y="270559"/>
            <a:ext cx="4871258" cy="646331"/>
          </a:xfrm>
          <a:solidFill>
            <a:schemeClr val="accent2"/>
          </a:solidFill>
          <a:ln>
            <a:noFill/>
          </a:ln>
        </p:spPr>
        <p:txBody>
          <a:bodyPr wrap="square">
            <a:spAutoFit/>
          </a:bodyPr>
          <a:lstStyle/>
          <a:p>
            <a:r>
              <a:rPr lang="en-US" sz="3600" b="1" dirty="0">
                <a:solidFill>
                  <a:srgbClr val="FFFFFF"/>
                </a:solidFill>
                <a:latin typeface="Calibri" pitchFamily="34" charset="0"/>
                <a:ea typeface="+mn-ea"/>
                <a:cs typeface="Calibri" pitchFamily="34" charset="0"/>
              </a:rPr>
              <a:t>MNCH policies</a:t>
            </a:r>
          </a:p>
        </p:txBody>
      </p:sp>
      <p:sp>
        <p:nvSpPr>
          <p:cNvPr id="12" name="Content Placeholder 2"/>
          <p:cNvSpPr txBox="1">
            <a:spLocks/>
          </p:cNvSpPr>
          <p:nvPr/>
        </p:nvSpPr>
        <p:spPr bwMode="auto">
          <a:xfrm>
            <a:off x="532385" y="1125538"/>
            <a:ext cx="8229600" cy="50466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b="1" dirty="0" smtClean="0">
                <a:solidFill>
                  <a:srgbClr val="800000"/>
                </a:solidFill>
              </a:rPr>
              <a:t>NO </a:t>
            </a:r>
            <a:r>
              <a:rPr lang="en-US" sz="2400" dirty="0" smtClean="0"/>
              <a:t>- Maternity protection in accordance with Convention 183</a:t>
            </a:r>
          </a:p>
          <a:p>
            <a:r>
              <a:rPr lang="en-US" sz="2400" b="1" dirty="0" smtClean="0">
                <a:solidFill>
                  <a:srgbClr val="800000"/>
                </a:solidFill>
              </a:rPr>
              <a:t>YES</a:t>
            </a:r>
            <a:r>
              <a:rPr lang="en-US" sz="2400" dirty="0" smtClean="0"/>
              <a:t> - Specific notifications of maternal deaths </a:t>
            </a:r>
          </a:p>
          <a:p>
            <a:r>
              <a:rPr lang="en-US" sz="2400" b="1" dirty="0" smtClean="0">
                <a:solidFill>
                  <a:srgbClr val="800000"/>
                </a:solidFill>
              </a:rPr>
              <a:t>NO </a:t>
            </a:r>
            <a:r>
              <a:rPr lang="en-US" sz="2400" dirty="0" smtClean="0"/>
              <a:t>- Midwifery personnel authorized to administer core set of life saving interventions</a:t>
            </a:r>
            <a:r>
              <a:rPr lang="en-US" sz="2400" dirty="0"/>
              <a:t> </a:t>
            </a:r>
          </a:p>
          <a:p>
            <a:r>
              <a:rPr lang="en-US" sz="2400" b="1" dirty="0">
                <a:solidFill>
                  <a:srgbClr val="800000"/>
                </a:solidFill>
              </a:rPr>
              <a:t>PARTIAL </a:t>
            </a:r>
            <a:r>
              <a:rPr lang="en-US" sz="2400" dirty="0" smtClean="0"/>
              <a:t>- International Code of Marketing of Breastmilk Substitutes</a:t>
            </a:r>
          </a:p>
          <a:p>
            <a:r>
              <a:rPr lang="en-US" sz="2400" b="1" dirty="0">
                <a:solidFill>
                  <a:srgbClr val="800000"/>
                </a:solidFill>
              </a:rPr>
              <a:t>*</a:t>
            </a:r>
            <a:r>
              <a:rPr lang="en-US" sz="2400" b="1" dirty="0" smtClean="0">
                <a:solidFill>
                  <a:srgbClr val="800000"/>
                </a:solidFill>
              </a:rPr>
              <a:t>  </a:t>
            </a:r>
            <a:r>
              <a:rPr lang="en-US" sz="2400" dirty="0" smtClean="0"/>
              <a:t>- Postnatal home visits in first week of life</a:t>
            </a:r>
            <a:r>
              <a:rPr lang="en-US" sz="2400" dirty="0"/>
              <a:t> </a:t>
            </a:r>
            <a:endParaRPr lang="en-US" sz="2400" dirty="0" smtClean="0"/>
          </a:p>
          <a:p>
            <a:r>
              <a:rPr lang="en-US" sz="2400" b="1" dirty="0" smtClean="0">
                <a:solidFill>
                  <a:srgbClr val="800000"/>
                </a:solidFill>
              </a:rPr>
              <a:t>NO</a:t>
            </a:r>
            <a:r>
              <a:rPr lang="en-US" sz="2400" dirty="0" smtClean="0"/>
              <a:t> </a:t>
            </a:r>
            <a:r>
              <a:rPr lang="en-US" sz="2400" dirty="0"/>
              <a:t>- </a:t>
            </a:r>
            <a:r>
              <a:rPr lang="en-US" sz="2400" dirty="0" smtClean="0"/>
              <a:t>Community treatment of pneumonia with antibiotics</a:t>
            </a:r>
          </a:p>
          <a:p>
            <a:r>
              <a:rPr lang="en-US" sz="2400" b="1" dirty="0">
                <a:solidFill>
                  <a:srgbClr val="800000"/>
                </a:solidFill>
              </a:rPr>
              <a:t>PARTIAL</a:t>
            </a:r>
            <a:r>
              <a:rPr lang="en-US" sz="2400" dirty="0" smtClean="0"/>
              <a:t> </a:t>
            </a:r>
            <a:r>
              <a:rPr lang="en-US" sz="2400" dirty="0"/>
              <a:t>- </a:t>
            </a:r>
            <a:r>
              <a:rPr lang="en-US" sz="2400" dirty="0" smtClean="0"/>
              <a:t>Low osmolarity ORS and zinc for diarrhoea management </a:t>
            </a:r>
          </a:p>
          <a:p>
            <a:r>
              <a:rPr lang="en-US" sz="2400" b="1" dirty="0" smtClean="0">
                <a:solidFill>
                  <a:srgbClr val="800000"/>
                </a:solidFill>
              </a:rPr>
              <a:t> </a:t>
            </a:r>
            <a:r>
              <a:rPr lang="en-US" sz="2400" dirty="0" smtClean="0"/>
              <a:t>- Rotavirus vaccine</a:t>
            </a:r>
          </a:p>
          <a:p>
            <a:r>
              <a:rPr lang="en-US" sz="2400" b="1" dirty="0" smtClean="0">
                <a:solidFill>
                  <a:srgbClr val="800000"/>
                </a:solidFill>
              </a:rPr>
              <a:t> </a:t>
            </a:r>
            <a:r>
              <a:rPr lang="en-US" sz="2400" dirty="0" smtClean="0"/>
              <a:t>- Pneumococcal vaccine</a:t>
            </a:r>
          </a:p>
          <a:p>
            <a:endParaRPr lang="en-US" sz="2000" dirty="0"/>
          </a:p>
        </p:txBody>
      </p:sp>
      <p:sp>
        <p:nvSpPr>
          <p:cNvPr id="2" name="TextBox 1"/>
          <p:cNvSpPr txBox="1"/>
          <p:nvPr/>
        </p:nvSpPr>
        <p:spPr>
          <a:xfrm>
            <a:off x="361950" y="6400800"/>
            <a:ext cx="6953250" cy="430887"/>
          </a:xfrm>
          <a:prstGeom prst="rect">
            <a:avLst/>
          </a:prstGeom>
          <a:noFill/>
        </p:spPr>
        <p:txBody>
          <a:bodyPr wrap="square" rtlCol="0">
            <a:spAutoFit/>
          </a:bodyPr>
          <a:lstStyle/>
          <a:p>
            <a:r>
              <a:rPr lang="en-US" sz="2200" dirty="0" smtClean="0">
                <a:latin typeface="+mn-lt"/>
              </a:rPr>
              <a:t>* Policy information not available</a:t>
            </a:r>
            <a:endParaRPr lang="en-US" sz="2200" dirty="0">
              <a:latin typeface="+mn-lt"/>
            </a:endParaRPr>
          </a:p>
        </p:txBody>
      </p:sp>
    </p:spTree>
    <p:extLst>
      <p:ext uri="{BB962C8B-B14F-4D97-AF65-F5344CB8AC3E}">
        <p14:creationId xmlns:p14="http://schemas.microsoft.com/office/powerpoint/2010/main" xmlns="" val="210091173"/>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2"/>
          <p:cNvSpPr>
            <a:spLocks noChangeArrowheads="1"/>
          </p:cNvSpPr>
          <p:nvPr/>
        </p:nvSpPr>
        <p:spPr bwMode="auto">
          <a:xfrm>
            <a:off x="0" y="1125538"/>
            <a:ext cx="8820150" cy="5327650"/>
          </a:xfrm>
          <a:prstGeom prst="roundRect">
            <a:avLst>
              <a:gd name="adj" fmla="val 16667"/>
            </a:avLst>
          </a:prstGeom>
          <a:noFill/>
          <a:ln w="9525">
            <a:solidFill>
              <a:schemeClr val="bg1"/>
            </a:solidFill>
            <a:round/>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dirty="0"/>
          </a:p>
        </p:txBody>
      </p:sp>
      <p:sp>
        <p:nvSpPr>
          <p:cNvPr id="12" name="Rectangle 4"/>
          <p:cNvSpPr txBox="1">
            <a:spLocks noChangeArrowheads="1"/>
          </p:cNvSpPr>
          <p:nvPr/>
        </p:nvSpPr>
        <p:spPr>
          <a:xfrm>
            <a:off x="500035" y="1057170"/>
            <a:ext cx="7514862" cy="557638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ts val="0"/>
              </a:spcBef>
              <a:spcAft>
                <a:spcPts val="600"/>
              </a:spcAft>
              <a:buClr>
                <a:srgbClr val="800000"/>
              </a:buClr>
            </a:pPr>
            <a:r>
              <a:rPr lang="en-US" sz="2200" dirty="0" smtClean="0"/>
              <a:t>Costed national implementation plans for MNCH: </a:t>
            </a:r>
            <a:r>
              <a:rPr lang="en-US" sz="2200" b="1" dirty="0" smtClean="0">
                <a:solidFill>
                  <a:srgbClr val="800000"/>
                </a:solidFill>
              </a:rPr>
              <a:t>Yes</a:t>
            </a:r>
          </a:p>
          <a:p>
            <a:pPr>
              <a:spcBef>
                <a:spcPts val="0"/>
              </a:spcBef>
              <a:spcAft>
                <a:spcPts val="600"/>
              </a:spcAft>
              <a:buClr>
                <a:srgbClr val="800000"/>
              </a:buClr>
            </a:pPr>
            <a:r>
              <a:rPr lang="en-US" sz="2200" dirty="0" smtClean="0"/>
              <a:t>Density of doctors, nurses and midwives (per 10,000 population):   </a:t>
            </a:r>
            <a:r>
              <a:rPr lang="en-US" sz="2200" b="1" dirty="0" smtClean="0">
                <a:solidFill>
                  <a:srgbClr val="800000"/>
                </a:solidFill>
              </a:rPr>
              <a:t>20.7 </a:t>
            </a:r>
            <a:r>
              <a:rPr lang="en-US" sz="2200" dirty="0" smtClean="0"/>
              <a:t>(2009)</a:t>
            </a:r>
            <a:endParaRPr lang="en-US" sz="2200" b="1" dirty="0" smtClean="0"/>
          </a:p>
          <a:p>
            <a:pPr>
              <a:spcBef>
                <a:spcPts val="0"/>
              </a:spcBef>
              <a:spcAft>
                <a:spcPts val="600"/>
              </a:spcAft>
              <a:buClr>
                <a:srgbClr val="800000"/>
              </a:buClr>
            </a:pPr>
            <a:r>
              <a:rPr lang="en-US" sz="2200" dirty="0" smtClean="0"/>
              <a:t>National availability of EmOC services:  </a:t>
            </a:r>
            <a:r>
              <a:rPr lang="en-US" sz="2200" b="1" dirty="0" smtClean="0">
                <a:solidFill>
                  <a:srgbClr val="800000"/>
                </a:solidFill>
              </a:rPr>
              <a:t>- - </a:t>
            </a:r>
          </a:p>
          <a:p>
            <a:pPr marL="0" indent="0">
              <a:spcBef>
                <a:spcPts val="0"/>
              </a:spcBef>
              <a:spcAft>
                <a:spcPts val="600"/>
              </a:spcAft>
              <a:buClr>
                <a:srgbClr val="800000"/>
              </a:buClr>
              <a:buNone/>
            </a:pPr>
            <a:r>
              <a:rPr lang="en-US" sz="2200" b="1" dirty="0">
                <a:solidFill>
                  <a:srgbClr val="800000"/>
                </a:solidFill>
              </a:rPr>
              <a:t> </a:t>
            </a:r>
            <a:r>
              <a:rPr lang="en-US" sz="2200" b="1" dirty="0" smtClean="0">
                <a:solidFill>
                  <a:srgbClr val="800000"/>
                </a:solidFill>
              </a:rPr>
              <a:t>    </a:t>
            </a:r>
            <a:r>
              <a:rPr lang="en-US" sz="2200" dirty="0" smtClean="0"/>
              <a:t>(% of recommended minimum)</a:t>
            </a:r>
            <a:endParaRPr lang="en-US" sz="2200" b="1" dirty="0" smtClean="0">
              <a:solidFill>
                <a:srgbClr val="800000"/>
              </a:solidFill>
            </a:endParaRPr>
          </a:p>
          <a:p>
            <a:pPr>
              <a:spcBef>
                <a:spcPts val="0"/>
              </a:spcBef>
              <a:spcAft>
                <a:spcPts val="600"/>
              </a:spcAft>
              <a:buClr>
                <a:srgbClr val="800000"/>
              </a:buClr>
            </a:pPr>
            <a:r>
              <a:rPr lang="en-US" sz="2200" dirty="0" smtClean="0"/>
              <a:t>Per capita total expenditure on health (Int$):  </a:t>
            </a:r>
            <a:r>
              <a:rPr lang="en-US" sz="2200" b="1" dirty="0" smtClean="0">
                <a:solidFill>
                  <a:srgbClr val="800000"/>
                </a:solidFill>
              </a:rPr>
              <a:t>$78 </a:t>
            </a:r>
            <a:r>
              <a:rPr lang="en-US" sz="2200" dirty="0" smtClean="0"/>
              <a:t>(2010)</a:t>
            </a:r>
          </a:p>
          <a:p>
            <a:pPr>
              <a:spcBef>
                <a:spcPts val="0"/>
              </a:spcBef>
              <a:spcAft>
                <a:spcPts val="600"/>
              </a:spcAft>
              <a:buClr>
                <a:srgbClr val="800000"/>
              </a:buClr>
            </a:pPr>
            <a:r>
              <a:rPr lang="en-US" sz="2200" dirty="0" smtClean="0"/>
              <a:t>Government spending on health:   </a:t>
            </a:r>
            <a:r>
              <a:rPr lang="en-US" sz="2200" b="1" dirty="0">
                <a:solidFill>
                  <a:srgbClr val="800000"/>
                </a:solidFill>
              </a:rPr>
              <a:t>9</a:t>
            </a:r>
            <a:r>
              <a:rPr lang="en-US" sz="2200" b="1" dirty="0" smtClean="0">
                <a:solidFill>
                  <a:srgbClr val="800000"/>
                </a:solidFill>
              </a:rPr>
              <a:t>% </a:t>
            </a:r>
            <a:r>
              <a:rPr lang="en-US" sz="2200" dirty="0" smtClean="0"/>
              <a:t>(2010)                       </a:t>
            </a:r>
            <a:r>
              <a:rPr lang="en-US" sz="2200" b="1" dirty="0" smtClean="0">
                <a:solidFill>
                  <a:srgbClr val="800000"/>
                </a:solidFill>
              </a:rPr>
              <a:t/>
            </a:r>
            <a:br>
              <a:rPr lang="en-US" sz="2200" b="1" dirty="0" smtClean="0">
                <a:solidFill>
                  <a:srgbClr val="800000"/>
                </a:solidFill>
              </a:rPr>
            </a:br>
            <a:r>
              <a:rPr lang="en-US" sz="2200" dirty="0" smtClean="0"/>
              <a:t>(as % of total govt spending)</a:t>
            </a:r>
            <a:endParaRPr lang="en-US" sz="2200" b="1" dirty="0" smtClean="0">
              <a:solidFill>
                <a:srgbClr val="800000"/>
              </a:solidFill>
            </a:endParaRPr>
          </a:p>
          <a:p>
            <a:pPr>
              <a:spcBef>
                <a:spcPts val="0"/>
              </a:spcBef>
              <a:spcAft>
                <a:spcPts val="600"/>
              </a:spcAft>
              <a:buClr>
                <a:srgbClr val="800000"/>
              </a:buClr>
            </a:pPr>
            <a:r>
              <a:rPr lang="en-US" sz="2200" dirty="0" smtClean="0"/>
              <a:t>Out-of-pocket spending on health:   </a:t>
            </a:r>
            <a:r>
              <a:rPr lang="en-US" sz="2200" b="1" dirty="0" smtClean="0">
                <a:solidFill>
                  <a:srgbClr val="800000"/>
                </a:solidFill>
              </a:rPr>
              <a:t>19%</a:t>
            </a:r>
            <a:r>
              <a:rPr lang="en-US" sz="2200" dirty="0" smtClean="0">
                <a:solidFill>
                  <a:srgbClr val="800000"/>
                </a:solidFill>
              </a:rPr>
              <a:t> </a:t>
            </a:r>
            <a:r>
              <a:rPr lang="en-US" sz="2200" dirty="0" smtClean="0"/>
              <a:t>(2010)</a:t>
            </a:r>
            <a:br>
              <a:rPr lang="en-US" sz="2200" dirty="0" smtClean="0"/>
            </a:br>
            <a:r>
              <a:rPr lang="en-US" sz="2200" dirty="0" smtClean="0"/>
              <a:t>(as % of total health spending)</a:t>
            </a:r>
          </a:p>
          <a:p>
            <a:pPr>
              <a:spcBef>
                <a:spcPts val="0"/>
              </a:spcBef>
              <a:spcAft>
                <a:spcPts val="600"/>
              </a:spcAft>
              <a:buClr>
                <a:srgbClr val="800000"/>
              </a:buClr>
            </a:pPr>
            <a:r>
              <a:rPr lang="en-US" sz="2200" dirty="0" smtClean="0"/>
              <a:t>Official development assistance to child health per child (US$):   </a:t>
            </a:r>
            <a:r>
              <a:rPr lang="en-US" sz="2200" b="1" dirty="0" smtClean="0">
                <a:solidFill>
                  <a:srgbClr val="800000"/>
                </a:solidFill>
              </a:rPr>
              <a:t>$6 </a:t>
            </a:r>
            <a:r>
              <a:rPr lang="en-US" sz="2200" dirty="0" smtClean="0"/>
              <a:t>(2009)</a:t>
            </a:r>
          </a:p>
          <a:p>
            <a:pPr>
              <a:spcBef>
                <a:spcPts val="0"/>
              </a:spcBef>
              <a:spcAft>
                <a:spcPts val="600"/>
              </a:spcAft>
              <a:buClr>
                <a:srgbClr val="800000"/>
              </a:buClr>
            </a:pPr>
            <a:r>
              <a:rPr lang="en-US" sz="2200" dirty="0" smtClean="0"/>
              <a:t>Official development assistance to maternal and newborn health per live birth (US$):   </a:t>
            </a:r>
            <a:r>
              <a:rPr lang="en-US" sz="2200" b="1" dirty="0" smtClean="0">
                <a:solidFill>
                  <a:srgbClr val="800000"/>
                </a:solidFill>
              </a:rPr>
              <a:t>$10 </a:t>
            </a:r>
            <a:r>
              <a:rPr lang="en-US" sz="2200" dirty="0" smtClean="0"/>
              <a:t>(2009)</a:t>
            </a:r>
          </a:p>
        </p:txBody>
      </p:sp>
      <p:sp>
        <p:nvSpPr>
          <p:cNvPr id="5" name="Rectangle 4"/>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531" name="Rectangle 3"/>
          <p:cNvSpPr>
            <a:spLocks noGrp="1" noChangeArrowheads="1"/>
          </p:cNvSpPr>
          <p:nvPr>
            <p:ph type="title"/>
          </p:nvPr>
        </p:nvSpPr>
        <p:spPr>
          <a:xfrm>
            <a:off x="699713" y="220684"/>
            <a:ext cx="7380287" cy="646331"/>
          </a:xfrm>
          <a:solidFill>
            <a:schemeClr val="accent2"/>
          </a:solidFill>
          <a:ln>
            <a:noFill/>
          </a:ln>
        </p:spPr>
        <p:txBody>
          <a:bodyPr vert="horz" wrap="square" lIns="91440" tIns="45720" rIns="91440" bIns="45720" numCol="1" anchor="ctr" anchorCtr="0" compatLnSpc="1">
            <a:prstTxWarp prst="textNoShape">
              <a:avLst/>
            </a:prstTxWarp>
            <a:spAutoFit/>
          </a:bodyPr>
          <a:lstStyle/>
          <a:p>
            <a:r>
              <a:rPr lang="en-US" sz="3600" b="1" dirty="0" smtClean="0">
                <a:solidFill>
                  <a:srgbClr val="FFFFFF"/>
                </a:solidFill>
                <a:latin typeface="Calibri" pitchFamily="34" charset="0"/>
                <a:ea typeface="+mn-ea"/>
                <a:cs typeface="Calibri" pitchFamily="34" charset="0"/>
              </a:rPr>
              <a:t>Systems </a:t>
            </a:r>
            <a:r>
              <a:rPr lang="en-US" sz="3600" b="1" dirty="0">
                <a:solidFill>
                  <a:srgbClr val="FFFFFF"/>
                </a:solidFill>
                <a:latin typeface="Calibri" pitchFamily="34" charset="0"/>
                <a:ea typeface="+mn-ea"/>
                <a:cs typeface="Calibri" pitchFamily="34" charset="0"/>
              </a:rPr>
              <a:t>and financing for MNCH</a:t>
            </a:r>
          </a:p>
        </p:txBody>
      </p:sp>
    </p:spTree>
    <p:extLst>
      <p:ext uri="{BB962C8B-B14F-4D97-AF65-F5344CB8AC3E}">
        <p14:creationId xmlns:p14="http://schemas.microsoft.com/office/powerpoint/2010/main" xmlns="" val="1661647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8"/>
          <p:cNvSpPr>
            <a:spLocks noChangeArrowheads="1"/>
          </p:cNvSpPr>
          <p:nvPr/>
        </p:nvSpPr>
        <p:spPr bwMode="auto">
          <a:xfrm>
            <a:off x="5486400" y="268288"/>
            <a:ext cx="3157538" cy="646112"/>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Equity</a:t>
            </a:r>
            <a:endParaRPr lang="en-US" sz="3600" b="1" dirty="0">
              <a:solidFill>
                <a:srgbClr val="FFFFFF"/>
              </a:solidFill>
              <a:latin typeface="Calibri" pitchFamily="34" charset="0"/>
              <a:cs typeface="Calibri" pitchFamily="34" charset="0"/>
            </a:endParaRPr>
          </a:p>
        </p:txBody>
      </p:sp>
      <p:sp>
        <p:nvSpPr>
          <p:cNvPr id="5" name="Rectangle 7"/>
          <p:cNvSpPr>
            <a:spLocks noChangeArrowheads="1"/>
          </p:cNvSpPr>
          <p:nvPr/>
        </p:nvSpPr>
        <p:spPr bwMode="auto">
          <a:xfrm>
            <a:off x="5160168" y="1541417"/>
            <a:ext cx="3483769" cy="2831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spcBef>
                <a:spcPts val="600"/>
              </a:spcBef>
              <a:spcAft>
                <a:spcPts val="600"/>
              </a:spcAft>
              <a:defRPr/>
            </a:pPr>
            <a:r>
              <a:rPr lang="en-US" sz="2800" b="1" dirty="0" smtClean="0">
                <a:cs typeface="Calibri" pitchFamily="34" charset="0"/>
              </a:rPr>
              <a:t>         Iraq</a:t>
            </a:r>
            <a:endParaRPr lang="en-US" sz="2800" dirty="0" smtClean="0">
              <a:cs typeface="Calibri" pitchFamily="34" charset="0"/>
            </a:endParaRPr>
          </a:p>
          <a:p>
            <a:pPr>
              <a:spcBef>
                <a:spcPts val="600"/>
              </a:spcBef>
              <a:spcAft>
                <a:spcPts val="600"/>
              </a:spcAft>
              <a:defRPr/>
            </a:pPr>
            <a:r>
              <a:rPr lang="en-US" sz="2800" dirty="0" smtClean="0">
                <a:cs typeface="Calibri" pitchFamily="34" charset="0"/>
              </a:rPr>
              <a:t>There </a:t>
            </a:r>
            <a:r>
              <a:rPr lang="en-US" sz="2800" dirty="0">
                <a:cs typeface="Calibri" pitchFamily="34" charset="0"/>
              </a:rPr>
              <a:t>was not sufficient information to show </a:t>
            </a:r>
            <a:r>
              <a:rPr lang="en-US" sz="2800" b="1" dirty="0" smtClean="0">
                <a:solidFill>
                  <a:srgbClr val="990033"/>
                </a:solidFill>
                <a:cs typeface="Calibri" pitchFamily="34" charset="0"/>
              </a:rPr>
              <a:t>coverage </a:t>
            </a:r>
            <a:r>
              <a:rPr lang="en-US" sz="2800" b="1" dirty="0">
                <a:solidFill>
                  <a:srgbClr val="990033"/>
                </a:solidFill>
                <a:cs typeface="Calibri" pitchFamily="34" charset="0"/>
              </a:rPr>
              <a:t>rates according to </a:t>
            </a:r>
            <a:r>
              <a:rPr lang="en-US" sz="2800" b="1" dirty="0">
                <a:solidFill>
                  <a:schemeClr val="accent2">
                    <a:lumMod val="75000"/>
                  </a:schemeClr>
                </a:solidFill>
                <a:cs typeface="Calibri" pitchFamily="34" charset="0"/>
              </a:rPr>
              <a:t>wealth </a:t>
            </a:r>
            <a:r>
              <a:rPr lang="en-US" sz="2800" b="1" dirty="0">
                <a:solidFill>
                  <a:srgbClr val="990033"/>
                </a:solidFill>
                <a:cs typeface="Calibri" pitchFamily="34" charset="0"/>
              </a:rPr>
              <a:t>groups.  </a:t>
            </a:r>
            <a:endParaRPr lang="en-US" sz="2800" dirty="0">
              <a:solidFill>
                <a:srgbClr val="C00000"/>
              </a:solidFill>
              <a:cs typeface="Calibri" pitchFamily="34" charset="0"/>
            </a:endParaRPr>
          </a:p>
        </p:txBody>
      </p:sp>
      <p:sp>
        <p:nvSpPr>
          <p:cNvPr id="6" name="Rectangle 5"/>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0034" y="320119"/>
            <a:ext cx="4174038" cy="6347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67126347"/>
      </p:ext>
    </p:extLst>
  </p:cSld>
  <p:clrMapOvr>
    <a:masterClrMapping/>
  </p:clrMapOvr>
  <mc:AlternateContent xmlns:mc="http://schemas.openxmlformats.org/markup-compatibility/2006">
    <mc:Choice xmlns:p14="http://schemas.microsoft.com/office/powerpoint/2010/main" xmlns=""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3</a:t>
            </a:r>
            <a:endParaRPr lang="en-US" sz="3600" b="1" i="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solidFill>
                  <a:srgbClr val="800000"/>
                </a:solidFill>
                <a:latin typeface="+mn-lt"/>
                <a:cs typeface="Calibri" pitchFamily="34" charset="0"/>
              </a:rPr>
              <a:t>Country Countdown</a:t>
            </a:r>
          </a:p>
          <a:p>
            <a:pPr>
              <a:defRPr/>
            </a:pPr>
            <a:r>
              <a:rPr lang="en-US" sz="3200" dirty="0" smtClean="0">
                <a:latin typeface="+mn-lt"/>
                <a:cs typeface="Calibri" pitchFamily="34" charset="0"/>
              </a:rPr>
              <a:t>Benefits and process</a:t>
            </a:r>
          </a:p>
          <a:p>
            <a:pPr marL="463550" lvl="1">
              <a:defRPr/>
            </a:pPr>
            <a:endParaRPr lang="en-US" sz="2600" dirty="0">
              <a:latin typeface="+mn-lt"/>
              <a:cs typeface="Calibri" pitchFamily="34" charset="0"/>
            </a:endParaRPr>
          </a:p>
        </p:txBody>
      </p:sp>
      <p:pic>
        <p:nvPicPr>
          <p:cNvPr id="6" name="Picture 3" descr="C:\Users\hp\Documents\Work Files - Nov 2012\CD work Nov 2012\Photos from Adam\Photo for Section 3 edited.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546725" y="2051334"/>
            <a:ext cx="2911475" cy="4382803"/>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xmlns="" val="1809974021"/>
              </p:ext>
            </p:extLst>
          </p:nvPr>
        </p:nvGraphicFramePr>
        <p:xfrm>
          <a:off x="215516" y="980728"/>
          <a:ext cx="8640960" cy="58772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p:cNvSpPr txBox="1">
            <a:spLocks/>
          </p:cNvSpPr>
          <p:nvPr/>
        </p:nvSpPr>
        <p:spPr>
          <a:xfrm>
            <a:off x="467544" y="116632"/>
            <a:ext cx="8136904" cy="864096"/>
          </a:xfrm>
          <a:prstGeom prst="rect">
            <a:avLst/>
          </a:prstGeom>
          <a:solidFill>
            <a:schemeClr val="bg1"/>
          </a:solidFill>
        </p:spPr>
        <p:txBody>
          <a:bodyPr/>
          <a:lstStyle>
            <a:lvl1pPr algn="ctr" rtl="0" eaLnBrk="0" fontAlgn="base" hangingPunct="0">
              <a:spcBef>
                <a:spcPct val="0"/>
              </a:spcBef>
              <a:spcAft>
                <a:spcPct val="0"/>
              </a:spcAft>
              <a:defRPr sz="4400">
                <a:solidFill>
                  <a:srgbClr val="990033"/>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rial" pitchFamily="34" charset="0"/>
              </a:defRPr>
            </a:lvl2pPr>
            <a:lvl3pPr algn="ctr" rtl="0" eaLnBrk="0" fontAlgn="base" hangingPunct="0">
              <a:spcBef>
                <a:spcPct val="0"/>
              </a:spcBef>
              <a:spcAft>
                <a:spcPct val="0"/>
              </a:spcAft>
              <a:defRPr sz="4400">
                <a:solidFill>
                  <a:schemeClr val="tx2"/>
                </a:solidFill>
                <a:latin typeface="Arial" pitchFamily="34" charset="0"/>
                <a:cs typeface="Arial" pitchFamily="34" charset="0"/>
              </a:defRPr>
            </a:lvl3pPr>
            <a:lvl4pPr algn="ctr" rtl="0" eaLnBrk="0" fontAlgn="base" hangingPunct="0">
              <a:spcBef>
                <a:spcPct val="0"/>
              </a:spcBef>
              <a:spcAft>
                <a:spcPct val="0"/>
              </a:spcAft>
              <a:defRPr sz="4400">
                <a:solidFill>
                  <a:schemeClr val="tx2"/>
                </a:solidFill>
                <a:latin typeface="Arial" pitchFamily="34" charset="0"/>
                <a:cs typeface="Arial" pitchFamily="34" charset="0"/>
              </a:defRPr>
            </a:lvl4pPr>
            <a:lvl5pPr algn="ctr" rtl="0"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0" fontAlgn="base">
              <a:spcBef>
                <a:spcPct val="0"/>
              </a:spcBef>
              <a:spcAft>
                <a:spcPct val="0"/>
              </a:spcAft>
              <a:defRPr sz="4400">
                <a:solidFill>
                  <a:schemeClr val="tx2"/>
                </a:solidFill>
                <a:latin typeface="Arial" pitchFamily="34" charset="0"/>
                <a:cs typeface="Arial" pitchFamily="34" charset="0"/>
              </a:defRPr>
            </a:lvl6pPr>
            <a:lvl7pPr marL="914400" algn="ctr" rtl="0" fontAlgn="base">
              <a:spcBef>
                <a:spcPct val="0"/>
              </a:spcBef>
              <a:spcAft>
                <a:spcPct val="0"/>
              </a:spcAft>
              <a:defRPr sz="4400">
                <a:solidFill>
                  <a:schemeClr val="tx2"/>
                </a:solidFill>
                <a:latin typeface="Arial" pitchFamily="34" charset="0"/>
                <a:cs typeface="Arial" pitchFamily="34" charset="0"/>
              </a:defRPr>
            </a:lvl7pPr>
            <a:lvl8pPr marL="1371600" algn="ctr" rtl="0" fontAlgn="base">
              <a:spcBef>
                <a:spcPct val="0"/>
              </a:spcBef>
              <a:spcAft>
                <a:spcPct val="0"/>
              </a:spcAft>
              <a:defRPr sz="4400">
                <a:solidFill>
                  <a:schemeClr val="tx2"/>
                </a:solidFill>
                <a:latin typeface="Arial" pitchFamily="34" charset="0"/>
                <a:cs typeface="Arial" pitchFamily="34" charset="0"/>
              </a:defRPr>
            </a:lvl8pPr>
            <a:lvl9pPr marL="1828800" algn="ctr" rtl="0" fontAlgn="base">
              <a:spcBef>
                <a:spcPct val="0"/>
              </a:spcBef>
              <a:spcAft>
                <a:spcPct val="0"/>
              </a:spcAft>
              <a:defRPr sz="4400">
                <a:solidFill>
                  <a:schemeClr val="tx2"/>
                </a:solidFill>
                <a:latin typeface="Arial" pitchFamily="34" charset="0"/>
                <a:cs typeface="Arial" pitchFamily="34" charset="0"/>
              </a:defRPr>
            </a:lvl9pPr>
          </a:lstStyle>
          <a:p>
            <a:pPr algn="l"/>
            <a:r>
              <a:rPr lang="en-US" sz="4000" dirty="0" smtClean="0">
                <a:latin typeface="+mn-lt"/>
              </a:rPr>
              <a:t>Why have a Country Countdown?</a:t>
            </a:r>
            <a:endParaRPr lang="en-US" sz="4000" dirty="0">
              <a:latin typeface="+mn-lt"/>
            </a:endParaRPr>
          </a:p>
        </p:txBody>
      </p:sp>
    </p:spTree>
    <p:extLst>
      <p:ext uri="{BB962C8B-B14F-4D97-AF65-F5344CB8AC3E}">
        <p14:creationId xmlns:p14="http://schemas.microsoft.com/office/powerpoint/2010/main" xmlns="" val="2823375678"/>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23013"/>
            <a:ext cx="8229600" cy="721117"/>
          </a:xfrm>
        </p:spPr>
        <p:txBody>
          <a:bodyPr/>
          <a:lstStyle/>
          <a:p>
            <a:r>
              <a:rPr lang="en-US" dirty="0" smtClean="0">
                <a:solidFill>
                  <a:srgbClr val="800000"/>
                </a:solidFill>
              </a:rPr>
              <a:t>Outline</a:t>
            </a:r>
            <a:endParaRPr lang="en-US" dirty="0"/>
          </a:p>
        </p:txBody>
      </p:sp>
      <p:sp>
        <p:nvSpPr>
          <p:cNvPr id="3" name="Content Placeholder 2"/>
          <p:cNvSpPr>
            <a:spLocks noGrp="1"/>
          </p:cNvSpPr>
          <p:nvPr>
            <p:ph idx="1"/>
          </p:nvPr>
        </p:nvSpPr>
        <p:spPr>
          <a:xfrm>
            <a:off x="1172075" y="2198701"/>
            <a:ext cx="6858000" cy="2855422"/>
          </a:xfrm>
        </p:spPr>
        <p:txBody>
          <a:bodyPr/>
          <a:lstStyle/>
          <a:p>
            <a:pPr marL="514350" indent="-514350">
              <a:buClr>
                <a:srgbClr val="800000"/>
              </a:buClr>
              <a:buFont typeface="+mj-lt"/>
              <a:buAutoNum type="arabicPeriod"/>
            </a:pPr>
            <a:r>
              <a:rPr lang="en-US" dirty="0"/>
              <a:t>Countdown </a:t>
            </a:r>
            <a:r>
              <a:rPr lang="en-US" dirty="0" smtClean="0"/>
              <a:t>to 2015:   Background</a:t>
            </a:r>
            <a:endParaRPr lang="en-US" dirty="0"/>
          </a:p>
          <a:p>
            <a:pPr marL="514350" indent="-514350">
              <a:lnSpc>
                <a:spcPct val="150000"/>
              </a:lnSpc>
              <a:buClr>
                <a:srgbClr val="800000"/>
              </a:buClr>
              <a:buFont typeface="+mj-lt"/>
              <a:buAutoNum type="arabicPeriod"/>
            </a:pPr>
            <a:r>
              <a:rPr lang="en-US" dirty="0" smtClean="0"/>
              <a:t>Iraq Countdown profile</a:t>
            </a:r>
          </a:p>
          <a:p>
            <a:pPr marL="514350" indent="-514350">
              <a:lnSpc>
                <a:spcPct val="150000"/>
              </a:lnSpc>
              <a:buClr>
                <a:srgbClr val="800000"/>
              </a:buClr>
              <a:buFont typeface="+mj-lt"/>
              <a:buAutoNum type="arabicPeriod"/>
            </a:pPr>
            <a:r>
              <a:rPr lang="en-US" dirty="0" smtClean="0"/>
              <a:t>Country Countdown process</a:t>
            </a:r>
          </a:p>
          <a:p>
            <a:pPr marL="0" indent="0">
              <a:lnSpc>
                <a:spcPct val="150000"/>
              </a:lnSpc>
              <a:buNone/>
            </a:pPr>
            <a:endParaRPr lang="en-US" b="1" i="1" dirty="0"/>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188640"/>
            <a:ext cx="8229600" cy="1143000"/>
          </a:xfrm>
          <a:solidFill>
            <a:schemeClr val="bg1"/>
          </a:solidFill>
        </p:spPr>
        <p:txBody>
          <a:bodyPr/>
          <a:lstStyle/>
          <a:p>
            <a:pPr algn="l"/>
            <a:r>
              <a:rPr lang="en-US" sz="4000" dirty="0" smtClean="0">
                <a:latin typeface="+mn-lt"/>
              </a:rPr>
              <a:t>Country-level Engagement: </a:t>
            </a:r>
            <a:br>
              <a:rPr lang="en-US" sz="4000" dirty="0" smtClean="0">
                <a:latin typeface="+mn-lt"/>
              </a:rPr>
            </a:br>
            <a:r>
              <a:rPr lang="en-US" sz="2800" dirty="0" smtClean="0">
                <a:latin typeface="+mn-lt"/>
              </a:rPr>
              <a:t>Guiding Principles</a:t>
            </a:r>
            <a:endParaRPr lang="en-US" sz="280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1457160903"/>
              </p:ext>
            </p:extLst>
          </p:nvPr>
        </p:nvGraphicFramePr>
        <p:xfrm>
          <a:off x="179512" y="1844824"/>
          <a:ext cx="8568952" cy="50176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12" descr="2012Countdown-Report-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658929" y="116632"/>
            <a:ext cx="1485071" cy="1909486"/>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555244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500034" y="0"/>
            <a:ext cx="3214710" cy="10001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67544" y="16625"/>
            <a:ext cx="8426823" cy="648393"/>
          </a:xfrm>
          <a:solidFill>
            <a:schemeClr val="bg1"/>
          </a:solidFill>
        </p:spPr>
        <p:txBody>
          <a:bodyPr/>
          <a:lstStyle/>
          <a:p>
            <a:r>
              <a:rPr lang="en-US" sz="4000" dirty="0">
                <a:solidFill>
                  <a:srgbClr val="800000"/>
                </a:solidFill>
                <a:latin typeface="+mn-lt"/>
              </a:rPr>
              <a:t>P</a:t>
            </a:r>
            <a:r>
              <a:rPr lang="en-US" sz="4000" dirty="0" smtClean="0">
                <a:solidFill>
                  <a:srgbClr val="800000"/>
                </a:solidFill>
                <a:latin typeface="+mn-lt"/>
              </a:rPr>
              <a:t>rogram action cycle</a:t>
            </a:r>
            <a:endParaRPr lang="en-US" sz="4000" dirty="0">
              <a:solidFill>
                <a:srgbClr val="800000"/>
              </a:solidFill>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xmlns="" val="2240477598"/>
              </p:ext>
            </p:extLst>
          </p:nvPr>
        </p:nvGraphicFramePr>
        <p:xfrm>
          <a:off x="142597" y="504313"/>
          <a:ext cx="8784976" cy="55446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3571232" y="2655411"/>
            <a:ext cx="2091030" cy="13524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38100" algn="ctr">
                <a:solidFill>
                  <a:srgbClr val="000000"/>
                </a:solidFill>
                <a:miter lim="800000"/>
                <a:headEnd/>
                <a:tailEnd/>
              </a14:hiddenLine>
            </a:ext>
          </a:extLst>
        </p:spPr>
      </p:pic>
      <p:sp>
        <p:nvSpPr>
          <p:cNvPr id="7" name="Oval 6"/>
          <p:cNvSpPr/>
          <p:nvPr/>
        </p:nvSpPr>
        <p:spPr>
          <a:xfrm>
            <a:off x="4329296" y="3759147"/>
            <a:ext cx="1783683" cy="923882"/>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ADVOCACY</a:t>
            </a:r>
            <a:endParaRPr lang="en-GB" b="1" dirty="0">
              <a:solidFill>
                <a:srgbClr val="C00000"/>
              </a:solidFill>
            </a:endParaRPr>
          </a:p>
        </p:txBody>
      </p:sp>
      <p:sp>
        <p:nvSpPr>
          <p:cNvPr id="8" name="Oval 7"/>
          <p:cNvSpPr/>
          <p:nvPr/>
        </p:nvSpPr>
        <p:spPr>
          <a:xfrm>
            <a:off x="2886448" y="2138880"/>
            <a:ext cx="1973583" cy="1033061"/>
          </a:xfrm>
          <a:prstGeom prst="ellipse">
            <a:avLst/>
          </a:prstGeom>
          <a:solidFill>
            <a:schemeClr val="accent1">
              <a:lumMod val="40000"/>
              <a:lumOff val="60000"/>
            </a:schemeClr>
          </a:solidFill>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b="1" dirty="0" smtClean="0">
                <a:solidFill>
                  <a:srgbClr val="C00000"/>
                </a:solidFill>
              </a:rPr>
              <a:t>ACCOUNT-ABILITY</a:t>
            </a:r>
            <a:endParaRPr lang="en-GB" b="1" dirty="0">
              <a:solidFill>
                <a:srgbClr val="C00000"/>
              </a:solidFill>
            </a:endParaRPr>
          </a:p>
        </p:txBody>
      </p:sp>
      <p:sp>
        <p:nvSpPr>
          <p:cNvPr id="9" name="Rectangle 14"/>
          <p:cNvSpPr>
            <a:spLocks noChangeArrowheads="1"/>
          </p:cNvSpPr>
          <p:nvPr/>
        </p:nvSpPr>
        <p:spPr bwMode="auto">
          <a:xfrm>
            <a:off x="-29367" y="5805264"/>
            <a:ext cx="9144000" cy="1052736"/>
          </a:xfrm>
          <a:prstGeom prst="rect">
            <a:avLst/>
          </a:prstGeom>
          <a:solidFill>
            <a:srgbClr val="990000"/>
          </a:solidFill>
          <a:ln w="9525">
            <a:solidFill>
              <a:srgbClr val="FFFF99"/>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p>
            <a:pPr lvl="2" algn="ctr">
              <a:spcAft>
                <a:spcPts val="600"/>
              </a:spcAft>
            </a:pPr>
            <a:r>
              <a:rPr lang="en-US" sz="3200" b="1" dirty="0" smtClean="0">
                <a:solidFill>
                  <a:schemeClr val="bg1"/>
                </a:solidFill>
                <a:latin typeface="+mn-lt"/>
                <a:cs typeface="Calibri" pitchFamily="34" charset="0"/>
              </a:rPr>
              <a:t>Country Countdown process can help strengthen your national program action cycle</a:t>
            </a:r>
            <a:endParaRPr lang="en-GB" sz="3200" b="1" dirty="0">
              <a:solidFill>
                <a:schemeClr val="bg1"/>
              </a:solidFill>
              <a:latin typeface="+mn-lt"/>
              <a:cs typeface="Calibri" pitchFamily="34" charset="0"/>
            </a:endParaRPr>
          </a:p>
        </p:txBody>
      </p:sp>
    </p:spTree>
    <p:extLst>
      <p:ext uri="{BB962C8B-B14F-4D97-AF65-F5344CB8AC3E}">
        <p14:creationId xmlns:p14="http://schemas.microsoft.com/office/powerpoint/2010/main" xmlns="" val="32123159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116632"/>
            <a:ext cx="7416824" cy="782960"/>
          </a:xfrm>
          <a:solidFill>
            <a:schemeClr val="bg1"/>
          </a:solidFill>
        </p:spPr>
        <p:txBody>
          <a:bodyPr/>
          <a:lstStyle/>
          <a:p>
            <a:pPr algn="l"/>
            <a:r>
              <a:rPr lang="en-US" sz="4000" dirty="0" smtClean="0">
                <a:solidFill>
                  <a:srgbClr val="800000"/>
                </a:solidFill>
                <a:latin typeface="+mn-lt"/>
              </a:rPr>
              <a:t>Country Countdown experiences</a:t>
            </a:r>
            <a:endParaRPr lang="en-US" sz="4000" dirty="0">
              <a:solidFill>
                <a:srgbClr val="800000"/>
              </a:solidFill>
              <a:latin typeface="+mn-lt"/>
            </a:endParaRPr>
          </a:p>
        </p:txBody>
      </p:sp>
      <p:sp>
        <p:nvSpPr>
          <p:cNvPr id="3" name="Content Placeholder 2"/>
          <p:cNvSpPr>
            <a:spLocks noGrp="1"/>
          </p:cNvSpPr>
          <p:nvPr>
            <p:ph idx="1"/>
          </p:nvPr>
        </p:nvSpPr>
        <p:spPr>
          <a:xfrm>
            <a:off x="462036" y="1008100"/>
            <a:ext cx="8576472" cy="4800600"/>
          </a:xfrm>
        </p:spPr>
        <p:txBody>
          <a:bodyPr>
            <a:noAutofit/>
          </a:bodyPr>
          <a:lstStyle/>
          <a:p>
            <a:r>
              <a:rPr lang="en-US" sz="2200" b="1" dirty="0"/>
              <a:t>Senegal, 2006</a:t>
            </a:r>
          </a:p>
          <a:p>
            <a:pPr lvl="1">
              <a:buFont typeface="Arial" pitchFamily="34" charset="0"/>
              <a:buChar char="•"/>
            </a:pPr>
            <a:r>
              <a:rPr lang="en-US" sz="2200" dirty="0"/>
              <a:t>High level engagement of key partners (</a:t>
            </a:r>
            <a:r>
              <a:rPr lang="en-US" sz="2200" dirty="0" smtClean="0"/>
              <a:t>MoH/MoF, supported by </a:t>
            </a:r>
            <a:r>
              <a:rPr lang="en-US" sz="2200" dirty="0"/>
              <a:t>UNICEF)</a:t>
            </a:r>
          </a:p>
          <a:p>
            <a:pPr lvl="1">
              <a:buFont typeface="Arial" pitchFamily="34" charset="0"/>
              <a:buChar char="•"/>
            </a:pPr>
            <a:r>
              <a:rPr lang="en-US" sz="2200" dirty="0"/>
              <a:t>Strategic planning </a:t>
            </a:r>
            <a:r>
              <a:rPr lang="en-US" sz="2200" dirty="0" smtClean="0"/>
              <a:t>meeting for </a:t>
            </a:r>
            <a:r>
              <a:rPr lang="en-US" sz="2200" dirty="0"/>
              <a:t>scale-up of effective MNCH </a:t>
            </a:r>
            <a:r>
              <a:rPr lang="en-US" sz="2200" dirty="0" smtClean="0"/>
              <a:t>interventions</a:t>
            </a:r>
            <a:endParaRPr lang="en-US" sz="2200" dirty="0"/>
          </a:p>
          <a:p>
            <a:r>
              <a:rPr lang="en-US" sz="2200" b="1" dirty="0"/>
              <a:t>Zambia, 2008</a:t>
            </a:r>
          </a:p>
          <a:p>
            <a:pPr lvl="1">
              <a:buFont typeface="Arial" pitchFamily="34" charset="0"/>
              <a:buChar char="•"/>
            </a:pPr>
            <a:r>
              <a:rPr lang="en-US" sz="2200" dirty="0"/>
              <a:t>MoH initiated and </a:t>
            </a:r>
            <a:r>
              <a:rPr lang="en-US" sz="2200" dirty="0" smtClean="0"/>
              <a:t>convened/supported by WHO &amp; UN partners</a:t>
            </a:r>
            <a:endParaRPr lang="en-US" sz="2200" dirty="0"/>
          </a:p>
          <a:p>
            <a:pPr lvl="1">
              <a:buFont typeface="Arial" pitchFamily="34" charset="0"/>
              <a:buChar char="•"/>
            </a:pPr>
            <a:r>
              <a:rPr lang="en-US" sz="2200" dirty="0"/>
              <a:t>National prioritization </a:t>
            </a:r>
            <a:r>
              <a:rPr lang="en-US" sz="2200" dirty="0" smtClean="0"/>
              <a:t>meeting for </a:t>
            </a:r>
            <a:r>
              <a:rPr lang="en-US" sz="2200" dirty="0"/>
              <a:t>MNC mortality </a:t>
            </a:r>
            <a:r>
              <a:rPr lang="en-US" sz="2200" dirty="0" smtClean="0"/>
              <a:t>reduction</a:t>
            </a:r>
            <a:endParaRPr lang="en-US" sz="2200" dirty="0"/>
          </a:p>
          <a:p>
            <a:r>
              <a:rPr lang="en-US" sz="2200" b="1" dirty="0"/>
              <a:t>Nigeria, </a:t>
            </a:r>
            <a:r>
              <a:rPr lang="en-US" sz="2200" b="1" dirty="0" smtClean="0"/>
              <a:t>2011</a:t>
            </a:r>
            <a:endParaRPr lang="en-US" sz="2200" b="1" dirty="0"/>
          </a:p>
          <a:p>
            <a:pPr lvl="1">
              <a:buFont typeface="Arial" pitchFamily="34" charset="0"/>
              <a:buChar char="•"/>
            </a:pPr>
            <a:r>
              <a:rPr lang="en-US" sz="2200" dirty="0"/>
              <a:t>FMOH convened </a:t>
            </a:r>
            <a:r>
              <a:rPr lang="en-US" sz="2200" dirty="0" smtClean="0"/>
              <a:t>with </a:t>
            </a:r>
            <a:r>
              <a:rPr lang="en-US" sz="2200" dirty="0"/>
              <a:t>Save the </a:t>
            </a:r>
            <a:r>
              <a:rPr lang="en-US" sz="2200" dirty="0" smtClean="0"/>
              <a:t>Children and many </a:t>
            </a:r>
            <a:br>
              <a:rPr lang="en-US" sz="2200" dirty="0" smtClean="0"/>
            </a:br>
            <a:r>
              <a:rPr lang="en-US" sz="2200" dirty="0" smtClean="0"/>
              <a:t>partners</a:t>
            </a:r>
          </a:p>
          <a:p>
            <a:pPr lvl="1">
              <a:buFont typeface="Arial" pitchFamily="34" charset="0"/>
              <a:buChar char="•"/>
            </a:pPr>
            <a:r>
              <a:rPr lang="en-US" sz="2200" dirty="0" smtClean="0"/>
              <a:t>Country </a:t>
            </a:r>
            <a:r>
              <a:rPr lang="en-US" sz="2200" dirty="0"/>
              <a:t>report and 36 state profiles, </a:t>
            </a:r>
            <a:endParaRPr lang="en-US" sz="2200" dirty="0" smtClean="0"/>
          </a:p>
          <a:p>
            <a:pPr lvl="1">
              <a:buFont typeface="Arial" pitchFamily="34" charset="0"/>
              <a:buChar char="•"/>
            </a:pPr>
            <a:r>
              <a:rPr lang="en-US" sz="2200" dirty="0"/>
              <a:t>L</a:t>
            </a:r>
            <a:r>
              <a:rPr lang="en-US" sz="2200" dirty="0" smtClean="0"/>
              <a:t>aunched </a:t>
            </a:r>
            <a:r>
              <a:rPr lang="en-US" sz="2200" dirty="0"/>
              <a:t>by First </a:t>
            </a:r>
            <a:r>
              <a:rPr lang="en-US" sz="2200" dirty="0" smtClean="0"/>
              <a:t>Lady and health care professionals </a:t>
            </a:r>
            <a:r>
              <a:rPr lang="en-US" sz="2200" dirty="0"/>
              <a:t/>
            </a:r>
            <a:br>
              <a:rPr lang="en-US" sz="2200" dirty="0"/>
            </a:br>
            <a:r>
              <a:rPr lang="en-US" sz="2200" dirty="0" smtClean="0"/>
              <a:t>especially Paediatricians</a:t>
            </a:r>
          </a:p>
          <a:p>
            <a:pPr lvl="1">
              <a:buFont typeface="Arial" pitchFamily="34" charset="0"/>
              <a:buChar char="•"/>
            </a:pPr>
            <a:endParaRPr lang="en-US" sz="2000" dirty="0" smtClean="0"/>
          </a:p>
          <a:p>
            <a:pPr lvl="1">
              <a:buFont typeface="Arial" pitchFamily="34" charset="0"/>
              <a:buChar char="•"/>
            </a:pPr>
            <a:endParaRPr lang="en-US" sz="2000" dirty="0"/>
          </a:p>
          <a:p>
            <a:pPr marL="457200" lvl="1" indent="0">
              <a:buNone/>
            </a:pPr>
            <a:endParaRPr lang="en-US" sz="2000" dirty="0"/>
          </a:p>
        </p:txBody>
      </p:sp>
      <p:pic>
        <p:nvPicPr>
          <p:cNvPr id="4098" name="Picture 2" descr="2011nigeria-report"/>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49088" y="5198260"/>
            <a:ext cx="1194912" cy="1688809"/>
          </a:xfrm>
          <a:prstGeom prst="rect">
            <a:avLst/>
          </a:prstGeom>
          <a:noFill/>
          <a:extLst>
            <a:ext uri="{909E8E84-426E-40DD-AFC4-6F175D3DCCD1}">
              <a14:hiddenFill xmlns:a14="http://schemas.microsoft.com/office/drawing/2010/main" xmlns="">
                <a:solidFill>
                  <a:srgbClr val="FFFFFF"/>
                </a:solidFill>
              </a14:hiddenFill>
            </a:ext>
          </a:extLst>
        </p:spPr>
      </p:pic>
      <p:pic>
        <p:nvPicPr>
          <p:cNvPr id="4100" name="Picture 4" descr="http://t1.gstatic.com/images?q=tbn:ANd9GcQqgMhefGHxJoc9QJj4OmacImAOTAzkketWtpntcQpxSwTyZf1Pi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3013" y="4736059"/>
            <a:ext cx="767157" cy="608855"/>
          </a:xfrm>
          <a:prstGeom prst="rect">
            <a:avLst/>
          </a:prstGeom>
          <a:noFill/>
          <a:extLst>
            <a:ext uri="{909E8E84-426E-40DD-AFC4-6F175D3DCCD1}">
              <a14:hiddenFill xmlns:a14="http://schemas.microsoft.com/office/drawing/2010/main" xmlns="">
                <a:solidFill>
                  <a:srgbClr val="FFFFFF"/>
                </a:solidFill>
              </a14:hiddenFill>
            </a:ext>
          </a:extLst>
        </p:spPr>
      </p:pic>
      <p:pic>
        <p:nvPicPr>
          <p:cNvPr id="4102" name="Picture 6" descr="http://t1.gstatic.com/images?q=tbn:ANd9GcQsb5pJ8bON4Ap3Odn9Qjwy_WPs0y5hxUgJEOwsGS1Adq0t27az"/>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30520" y="3368109"/>
            <a:ext cx="867946" cy="729783"/>
          </a:xfrm>
          <a:prstGeom prst="rect">
            <a:avLst/>
          </a:prstGeom>
          <a:noFill/>
          <a:extLst>
            <a:ext uri="{909E8E84-426E-40DD-AFC4-6F175D3DCCD1}">
              <a14:hiddenFill xmlns:a14="http://schemas.microsoft.com/office/drawing/2010/main" xmlns="">
                <a:solidFill>
                  <a:srgbClr val="FFFFFF"/>
                </a:solidFill>
              </a14:hiddenFill>
            </a:ext>
          </a:extLst>
        </p:spPr>
      </p:pic>
      <p:pic>
        <p:nvPicPr>
          <p:cNvPr id="4103"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9884" y="1470010"/>
            <a:ext cx="778582" cy="55320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1318777"/>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67544" y="33507"/>
            <a:ext cx="8568952" cy="731266"/>
          </a:xfrm>
          <a:prstGeom prst="rect">
            <a:avLst/>
          </a:prstGeom>
          <a:solidFill>
            <a:schemeClr val="bg1"/>
          </a:solidFill>
        </p:spPr>
        <p:txBody>
          <a:bodyPr/>
          <a:lstStyle/>
          <a:p>
            <a:pPr algn="l"/>
            <a:r>
              <a:rPr lang="en-US" sz="4000" dirty="0" smtClean="0">
                <a:solidFill>
                  <a:srgbClr val="800000"/>
                </a:solidFill>
                <a:latin typeface="+mn-lt"/>
              </a:rPr>
              <a:t>Country Countdowns: Key steps </a:t>
            </a:r>
            <a:endParaRPr lang="en-US" sz="4000" dirty="0">
              <a:solidFill>
                <a:srgbClr val="800000"/>
              </a:solidFill>
              <a:latin typeface="+mn-lt"/>
            </a:endParaRPr>
          </a:p>
        </p:txBody>
      </p:sp>
      <p:sp>
        <p:nvSpPr>
          <p:cNvPr id="3" name="Content Placeholder 2"/>
          <p:cNvSpPr>
            <a:spLocks noGrp="1"/>
          </p:cNvSpPr>
          <p:nvPr>
            <p:ph idx="4294967295"/>
          </p:nvPr>
        </p:nvSpPr>
        <p:spPr>
          <a:xfrm>
            <a:off x="0" y="781127"/>
            <a:ext cx="9027622" cy="5935554"/>
          </a:xfrm>
          <a:prstGeom prst="rect">
            <a:avLst/>
          </a:prstGeom>
        </p:spPr>
        <p:txBody>
          <a:bodyPr>
            <a:noAutofit/>
          </a:bodyPr>
          <a:lstStyle/>
          <a:p>
            <a:pPr marL="571500" lvl="0" indent="-457200">
              <a:spcBef>
                <a:spcPts val="0"/>
              </a:spcBef>
              <a:buFont typeface="+mj-lt"/>
              <a:buAutoNum type="arabicPeriod"/>
            </a:pPr>
            <a:r>
              <a:rPr lang="en-US" sz="2800" b="1" dirty="0" smtClean="0">
                <a:solidFill>
                  <a:srgbClr val="800000"/>
                </a:solidFill>
              </a:rPr>
              <a:t>Preparation/planning </a:t>
            </a:r>
          </a:p>
          <a:p>
            <a:pPr marL="1268730" lvl="2" indent="-457200">
              <a:spcBef>
                <a:spcPts val="0"/>
              </a:spcBef>
              <a:buClr>
                <a:srgbClr val="800000"/>
              </a:buClr>
              <a:buFont typeface="Arial" charset="0"/>
              <a:buChar char="•"/>
            </a:pPr>
            <a:r>
              <a:rPr lang="en-US" sz="2200" dirty="0"/>
              <a:t>F</a:t>
            </a:r>
            <a:r>
              <a:rPr lang="en-US" sz="2200" dirty="0" smtClean="0"/>
              <a:t>orm core group to coordinate technical analysis and </a:t>
            </a:r>
            <a:r>
              <a:rPr lang="en-US" sz="2200" dirty="0"/>
              <a:t>planning, develop </a:t>
            </a:r>
            <a:r>
              <a:rPr lang="en-US" sz="2200" dirty="0" smtClean="0"/>
              <a:t>workplan/budget, </a:t>
            </a:r>
          </a:p>
          <a:p>
            <a:pPr marL="1268730" lvl="2" indent="-457200">
              <a:spcBef>
                <a:spcPts val="0"/>
              </a:spcBef>
              <a:buClr>
                <a:srgbClr val="800000"/>
              </a:buClr>
              <a:buFont typeface="Arial" charset="0"/>
              <a:buChar char="•"/>
            </a:pPr>
            <a:r>
              <a:rPr lang="en-US" sz="2200" dirty="0" smtClean="0"/>
              <a:t>Ensure wide stakeholder inputs </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a:pPr>
            <a:r>
              <a:rPr lang="en-US" sz="2800" b="1" dirty="0" smtClean="0">
                <a:solidFill>
                  <a:srgbClr val="800000"/>
                </a:solidFill>
              </a:rPr>
              <a:t>Process with data content and analysis</a:t>
            </a:r>
          </a:p>
          <a:p>
            <a:pPr marL="1268730" lvl="2" indent="-457200">
              <a:spcBef>
                <a:spcPts val="0"/>
              </a:spcBef>
              <a:buClr>
                <a:srgbClr val="800000"/>
              </a:buClr>
              <a:buFont typeface="Arial" charset="0"/>
              <a:buChar char="•"/>
            </a:pPr>
            <a:r>
              <a:rPr lang="en-US" sz="2200" dirty="0" smtClean="0"/>
              <a:t>Sub-national data – </a:t>
            </a:r>
            <a:r>
              <a:rPr lang="en-US" sz="2200" dirty="0"/>
              <a:t>disaggregated to </a:t>
            </a:r>
            <a:r>
              <a:rPr lang="en-US" sz="2200" dirty="0" smtClean="0"/>
              <a:t>district/ provincial levels</a:t>
            </a:r>
            <a:endParaRPr lang="en-US" sz="2200" dirty="0"/>
          </a:p>
          <a:p>
            <a:pPr marL="1268730" lvl="2" indent="-457200">
              <a:spcBef>
                <a:spcPts val="0"/>
              </a:spcBef>
              <a:buClr>
                <a:srgbClr val="800000"/>
              </a:buClr>
              <a:buFont typeface="Arial" charset="0"/>
              <a:buChar char="•"/>
            </a:pPr>
            <a:r>
              <a:rPr lang="en-US" sz="2200" dirty="0"/>
              <a:t>Focus on equity – </a:t>
            </a:r>
            <a:r>
              <a:rPr lang="en-US" sz="2200" dirty="0" smtClean="0"/>
              <a:t>geographic, ethnic</a:t>
            </a:r>
            <a:r>
              <a:rPr lang="en-US" sz="2200" dirty="0"/>
              <a:t>, </a:t>
            </a:r>
            <a:r>
              <a:rPr lang="en-US" sz="2200" dirty="0" smtClean="0"/>
              <a:t>economic, and social factors</a:t>
            </a:r>
            <a:endParaRPr lang="en-US" sz="2200" dirty="0"/>
          </a:p>
          <a:p>
            <a:pPr marL="1268730" lvl="2" indent="-457200">
              <a:spcBef>
                <a:spcPts val="0"/>
              </a:spcBef>
              <a:buClr>
                <a:srgbClr val="800000"/>
              </a:buClr>
              <a:buFont typeface="Arial" charset="0"/>
              <a:buChar char="•"/>
            </a:pPr>
            <a:r>
              <a:rPr lang="en-US" sz="2200" dirty="0"/>
              <a:t>Recommendations for </a:t>
            </a:r>
            <a:r>
              <a:rPr lang="en-US" sz="2200" dirty="0" smtClean="0"/>
              <a:t>solutions </a:t>
            </a:r>
            <a:r>
              <a:rPr lang="en-US" sz="2200" dirty="0"/>
              <a:t>– policy and </a:t>
            </a:r>
            <a:r>
              <a:rPr lang="en-US" sz="2200" dirty="0" smtClean="0"/>
              <a:t>programme</a:t>
            </a:r>
          </a:p>
          <a:p>
            <a:pPr marL="868680" lvl="1" indent="-457200">
              <a:spcBef>
                <a:spcPts val="0"/>
              </a:spcBef>
              <a:buFont typeface="Arial" charset="0"/>
              <a:buChar char="•"/>
            </a:pPr>
            <a:endParaRPr lang="en-US" sz="900" dirty="0" smtClean="0"/>
          </a:p>
          <a:p>
            <a:pPr marL="571500" lvl="0" indent="-457200">
              <a:spcBef>
                <a:spcPts val="0"/>
              </a:spcBef>
              <a:buFont typeface="+mj-lt"/>
              <a:buAutoNum type="arabicPeriod" startAt="3"/>
            </a:pPr>
            <a:r>
              <a:rPr lang="en-US" sz="2800" b="1" dirty="0" smtClean="0">
                <a:solidFill>
                  <a:srgbClr val="800000"/>
                </a:solidFill>
              </a:rPr>
              <a:t>Products/materials: </a:t>
            </a:r>
            <a:r>
              <a:rPr lang="en-US" sz="2200" dirty="0" smtClean="0"/>
              <a:t>National and sub-national profiles, link to existing tracking and meetings</a:t>
            </a:r>
          </a:p>
          <a:p>
            <a:pPr marL="114300" lvl="0" indent="0">
              <a:spcBef>
                <a:spcPts val="0"/>
              </a:spcBef>
              <a:buNone/>
            </a:pPr>
            <a:endParaRPr lang="en-US" sz="900" dirty="0" smtClean="0"/>
          </a:p>
          <a:p>
            <a:pPr marL="114300" lvl="0" indent="0">
              <a:spcBef>
                <a:spcPts val="0"/>
              </a:spcBef>
              <a:buNone/>
            </a:pPr>
            <a:r>
              <a:rPr lang="en-US" sz="2800" b="1" dirty="0" smtClean="0">
                <a:solidFill>
                  <a:srgbClr val="800000"/>
                </a:solidFill>
              </a:rPr>
              <a:t>4.  Country Countdown event and media outreach</a:t>
            </a:r>
          </a:p>
          <a:p>
            <a:pPr marL="571500" lvl="0" indent="-457200">
              <a:spcBef>
                <a:spcPts val="0"/>
              </a:spcBef>
              <a:buFont typeface="+mj-lt"/>
              <a:buAutoNum type="arabicPeriod" startAt="3"/>
            </a:pPr>
            <a:endParaRPr lang="en-US" sz="900" b="1" dirty="0" smtClean="0">
              <a:solidFill>
                <a:srgbClr val="800000"/>
              </a:solidFill>
            </a:endParaRPr>
          </a:p>
          <a:p>
            <a:pPr marL="571500" lvl="0" indent="-457200">
              <a:spcBef>
                <a:spcPts val="0"/>
              </a:spcBef>
              <a:buFont typeface="+mj-lt"/>
              <a:buAutoNum type="arabicPeriod" startAt="5"/>
            </a:pPr>
            <a:r>
              <a:rPr lang="en-US" sz="2800" b="1" dirty="0" smtClean="0">
                <a:solidFill>
                  <a:srgbClr val="800000"/>
                </a:solidFill>
              </a:rPr>
              <a:t>Follow-up: MOH, key donors/stakeholders</a:t>
            </a:r>
          </a:p>
          <a:p>
            <a:pPr marL="1371600" lvl="2" indent="-457200">
              <a:spcBef>
                <a:spcPts val="0"/>
              </a:spcBef>
              <a:buClr>
                <a:srgbClr val="800000"/>
              </a:buClr>
              <a:buFont typeface="Arial" pitchFamily="34" charset="0"/>
              <a:buChar char="•"/>
            </a:pPr>
            <a:r>
              <a:rPr lang="en-US" sz="2200" dirty="0" smtClean="0"/>
              <a:t>Use evidence and data in national planning processes</a:t>
            </a:r>
          </a:p>
          <a:p>
            <a:pPr marL="1371600" lvl="2" indent="-457200">
              <a:spcBef>
                <a:spcPts val="0"/>
              </a:spcBef>
              <a:buClr>
                <a:srgbClr val="800000"/>
              </a:buClr>
              <a:buFont typeface="Arial" pitchFamily="34" charset="0"/>
              <a:buChar char="•"/>
            </a:pPr>
            <a:r>
              <a:rPr lang="en-US" sz="2200" dirty="0" smtClean="0"/>
              <a:t>Involve civil society in monitoring</a:t>
            </a:r>
          </a:p>
          <a:p>
            <a:pPr marL="411480" lvl="1" indent="0">
              <a:spcBef>
                <a:spcPts val="0"/>
              </a:spcBef>
              <a:buNone/>
            </a:pPr>
            <a:endParaRPr lang="en-US" sz="2400" dirty="0"/>
          </a:p>
        </p:txBody>
      </p:sp>
    </p:spTree>
    <p:extLst>
      <p:ext uri="{BB962C8B-B14F-4D97-AF65-F5344CB8AC3E}">
        <p14:creationId xmlns:p14="http://schemas.microsoft.com/office/powerpoint/2010/main" xmlns="" val="3965332360"/>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186" y="873487"/>
            <a:ext cx="8280920" cy="739182"/>
          </a:xfrm>
          <a:solidFill>
            <a:schemeClr val="bg1"/>
          </a:solidFill>
        </p:spPr>
        <p:txBody>
          <a:bodyPr/>
          <a:lstStyle/>
          <a:p>
            <a:pPr algn="l"/>
            <a:r>
              <a:rPr lang="en-US" sz="4000" dirty="0">
                <a:solidFill>
                  <a:srgbClr val="800000"/>
                </a:solidFill>
                <a:latin typeface="+mn-lt"/>
              </a:rPr>
              <a:t>Role of in-country partners/MoH</a:t>
            </a:r>
          </a:p>
        </p:txBody>
      </p:sp>
      <p:sp>
        <p:nvSpPr>
          <p:cNvPr id="3" name="Content Placeholder 2"/>
          <p:cNvSpPr>
            <a:spLocks noGrp="1"/>
          </p:cNvSpPr>
          <p:nvPr>
            <p:ph idx="1"/>
          </p:nvPr>
        </p:nvSpPr>
        <p:spPr>
          <a:xfrm>
            <a:off x="391859" y="1733170"/>
            <a:ext cx="7937487" cy="4343400"/>
          </a:xfrm>
        </p:spPr>
        <p:txBody>
          <a:bodyPr>
            <a:noAutofit/>
          </a:bodyPr>
          <a:lstStyle/>
          <a:p>
            <a:pPr lvl="1">
              <a:buClr>
                <a:srgbClr val="800000"/>
              </a:buClr>
              <a:buSzPct val="80000"/>
              <a:buFont typeface="Arial" pitchFamily="34" charset="0"/>
              <a:buChar char="•"/>
            </a:pPr>
            <a:r>
              <a:rPr lang="en-US" dirty="0"/>
              <a:t>Coordination of national and global partners</a:t>
            </a:r>
          </a:p>
          <a:p>
            <a:pPr lvl="1">
              <a:buClr>
                <a:srgbClr val="800000"/>
              </a:buClr>
              <a:buSzPct val="80000"/>
              <a:buFont typeface="Arial" pitchFamily="34" charset="0"/>
              <a:buChar char="•"/>
            </a:pPr>
            <a:r>
              <a:rPr lang="en-US" dirty="0"/>
              <a:t>Identify best data sources</a:t>
            </a:r>
          </a:p>
          <a:p>
            <a:pPr lvl="1">
              <a:buClr>
                <a:srgbClr val="800000"/>
              </a:buClr>
              <a:buSzPct val="80000"/>
              <a:buFont typeface="Arial" pitchFamily="34" charset="0"/>
              <a:buChar char="•"/>
            </a:pPr>
            <a:r>
              <a:rPr lang="en-US" dirty="0"/>
              <a:t>Conduct outreach to ensure participation of key local partners/stakeholders</a:t>
            </a:r>
          </a:p>
          <a:p>
            <a:pPr lvl="1">
              <a:buClr>
                <a:srgbClr val="800000"/>
              </a:buClr>
              <a:buSzPct val="80000"/>
              <a:buFont typeface="Arial" pitchFamily="34" charset="0"/>
              <a:buChar char="•"/>
            </a:pPr>
            <a:r>
              <a:rPr lang="en-US" dirty="0"/>
              <a:t>Provide technical and financial </a:t>
            </a:r>
            <a:r>
              <a:rPr lang="en-US" dirty="0" smtClean="0"/>
              <a:t>support</a:t>
            </a:r>
          </a:p>
          <a:p>
            <a:pPr lvl="1">
              <a:buClr>
                <a:srgbClr val="800000"/>
              </a:buClr>
              <a:buSzPct val="80000"/>
              <a:buFont typeface="Arial" pitchFamily="34" charset="0"/>
              <a:buChar char="•"/>
            </a:pPr>
            <a:r>
              <a:rPr lang="en-US" dirty="0" smtClean="0"/>
              <a:t>Analyze data, produce messages</a:t>
            </a:r>
          </a:p>
          <a:p>
            <a:pPr lvl="1">
              <a:buClr>
                <a:srgbClr val="800000"/>
              </a:buClr>
              <a:buSzPct val="80000"/>
              <a:buFont typeface="Arial" pitchFamily="34" charset="0"/>
              <a:buChar char="•"/>
            </a:pPr>
            <a:r>
              <a:rPr lang="en-US" dirty="0" smtClean="0"/>
              <a:t>Publicize results</a:t>
            </a:r>
          </a:p>
          <a:p>
            <a:pPr lvl="1">
              <a:buClr>
                <a:srgbClr val="800000"/>
              </a:buClr>
              <a:buSzPct val="80000"/>
              <a:buFont typeface="Arial" pitchFamily="34" charset="0"/>
              <a:buChar char="•"/>
            </a:pPr>
            <a:r>
              <a:rPr lang="en-US" dirty="0" smtClean="0"/>
              <a:t>Follow-up on recommendations</a:t>
            </a:r>
            <a:endParaRPr lang="en-US" dirty="0"/>
          </a:p>
          <a:p>
            <a:pPr marL="114300" indent="0"/>
            <a:endParaRPr lang="en-US" sz="2400" dirty="0"/>
          </a:p>
        </p:txBody>
      </p:sp>
    </p:spTree>
    <p:extLst>
      <p:ext uri="{BB962C8B-B14F-4D97-AF65-F5344CB8AC3E}">
        <p14:creationId xmlns:p14="http://schemas.microsoft.com/office/powerpoint/2010/main" xmlns="" val="2128060733"/>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6714" y="845739"/>
            <a:ext cx="6004943" cy="667179"/>
          </a:xfrm>
          <a:solidFill>
            <a:schemeClr val="bg1"/>
          </a:solidFill>
          <a:ln>
            <a:noFill/>
          </a:ln>
        </p:spPr>
        <p:txBody>
          <a:bodyPr vert="horz" wrap="square" lIns="91440" tIns="45720" rIns="91440" bIns="45720" numCol="1" anchor="ctr" anchorCtr="0" compatLnSpc="1">
            <a:prstTxWarp prst="textNoShape">
              <a:avLst/>
            </a:prstTxWarp>
          </a:bodyPr>
          <a:lstStyle/>
          <a:p>
            <a:pPr algn="l"/>
            <a:r>
              <a:rPr lang="en-US" sz="4000" dirty="0">
                <a:solidFill>
                  <a:srgbClr val="800000"/>
                </a:solidFill>
                <a:latin typeface="+mn-lt"/>
              </a:rPr>
              <a:t>Role of Global Countdown</a:t>
            </a:r>
          </a:p>
        </p:txBody>
      </p:sp>
      <p:sp>
        <p:nvSpPr>
          <p:cNvPr id="3" name="Content Placeholder 2"/>
          <p:cNvSpPr>
            <a:spLocks noGrp="1"/>
          </p:cNvSpPr>
          <p:nvPr>
            <p:ph idx="1"/>
          </p:nvPr>
        </p:nvSpPr>
        <p:spPr>
          <a:xfrm>
            <a:off x="624408" y="1644436"/>
            <a:ext cx="7620000" cy="4343400"/>
          </a:xfrm>
        </p:spPr>
        <p:txBody>
          <a:bodyPr>
            <a:noAutofit/>
          </a:bodyPr>
          <a:lstStyle/>
          <a:p>
            <a:pPr marL="0" indent="0">
              <a:buNone/>
            </a:pPr>
            <a:r>
              <a:rPr lang="en-US" sz="2800" dirty="0"/>
              <a:t>Technical assistance to support </a:t>
            </a:r>
            <a:r>
              <a:rPr lang="en-US" sz="2800" dirty="0" smtClean="0"/>
              <a:t>countries:</a:t>
            </a:r>
            <a:endParaRPr lang="en-US" sz="2800" dirty="0"/>
          </a:p>
          <a:p>
            <a:pPr>
              <a:buClr>
                <a:srgbClr val="800000"/>
              </a:buClr>
              <a:buSzPct val="80000"/>
              <a:buFont typeface="Arial" pitchFamily="34" charset="0"/>
              <a:buChar char="•"/>
            </a:pPr>
            <a:r>
              <a:rPr lang="en-US" sz="2800" dirty="0" smtClean="0"/>
              <a:t>Assess </a:t>
            </a:r>
            <a:r>
              <a:rPr lang="en-US" sz="2800" dirty="0"/>
              <a:t>data quality and availability</a:t>
            </a:r>
          </a:p>
          <a:p>
            <a:pPr>
              <a:buClr>
                <a:srgbClr val="800000"/>
              </a:buClr>
              <a:buSzPct val="80000"/>
              <a:buFont typeface="Arial" pitchFamily="34" charset="0"/>
              <a:buChar char="•"/>
            </a:pPr>
            <a:r>
              <a:rPr lang="en-US" sz="2800" dirty="0"/>
              <a:t>Help </a:t>
            </a:r>
            <a:r>
              <a:rPr lang="en-US" sz="2800" dirty="0" smtClean="0"/>
              <a:t>as needed with </a:t>
            </a:r>
            <a:r>
              <a:rPr lang="en-US" sz="2800" dirty="0"/>
              <a:t>data analysis </a:t>
            </a:r>
            <a:r>
              <a:rPr lang="en-US" sz="2800" dirty="0" smtClean="0"/>
              <a:t>and </a:t>
            </a:r>
            <a:r>
              <a:rPr lang="en-US" sz="2800" dirty="0"/>
              <a:t>the development of sub-national profiles and other </a:t>
            </a:r>
            <a:r>
              <a:rPr lang="en-US" sz="2800" dirty="0" smtClean="0"/>
              <a:t>products</a:t>
            </a:r>
            <a:endParaRPr lang="en-US" sz="2800" dirty="0"/>
          </a:p>
          <a:p>
            <a:pPr>
              <a:buClr>
                <a:srgbClr val="800000"/>
              </a:buClr>
              <a:buSzPct val="80000"/>
              <a:buFont typeface="Arial" pitchFamily="34" charset="0"/>
              <a:buChar char="•"/>
            </a:pPr>
            <a:r>
              <a:rPr lang="en-US" sz="2800" dirty="0" smtClean="0"/>
              <a:t>Conduct regional capacity-building workshops</a:t>
            </a:r>
          </a:p>
          <a:p>
            <a:pPr>
              <a:buClr>
                <a:srgbClr val="800000"/>
              </a:buClr>
              <a:buSzPct val="80000"/>
              <a:buFont typeface="Arial" pitchFamily="34" charset="0"/>
              <a:buChar char="•"/>
            </a:pPr>
            <a:r>
              <a:rPr lang="en-US" sz="2800" dirty="0" smtClean="0"/>
              <a:t>Mobilize </a:t>
            </a:r>
            <a:r>
              <a:rPr lang="en-US" sz="2800" dirty="0"/>
              <a:t>south-south and </a:t>
            </a:r>
            <a:r>
              <a:rPr lang="en-US" sz="2800" dirty="0" smtClean="0"/>
              <a:t>global learning through sharing experiences and lessons learned</a:t>
            </a:r>
          </a:p>
          <a:p>
            <a:pPr>
              <a:buNone/>
            </a:pPr>
            <a:endParaRPr lang="en-US" dirty="0"/>
          </a:p>
        </p:txBody>
      </p:sp>
    </p:spTree>
    <p:extLst>
      <p:ext uri="{BB962C8B-B14F-4D97-AF65-F5344CB8AC3E}">
        <p14:creationId xmlns:p14="http://schemas.microsoft.com/office/powerpoint/2010/main" xmlns="" val="402347965"/>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2790056"/>
            <a:ext cx="8229600" cy="1143000"/>
          </a:xfrm>
        </p:spPr>
        <p:txBody>
          <a:bodyPr/>
          <a:lstStyle/>
          <a:p>
            <a:r>
              <a:rPr lang="en-US" sz="4600" dirty="0" smtClean="0"/>
              <a:t>Thank you!</a:t>
            </a:r>
            <a:endParaRPr lang="en-US" sz="4600" dirty="0"/>
          </a:p>
        </p:txBody>
      </p:sp>
    </p:spTree>
    <p:extLst>
      <p:ext uri="{BB962C8B-B14F-4D97-AF65-F5344CB8AC3E}">
        <p14:creationId xmlns:p14="http://schemas.microsoft.com/office/powerpoint/2010/main" xmlns="" val="215048872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descr="logo_white"/>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391400" y="6248400"/>
            <a:ext cx="1533525" cy="371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Rectangle 7"/>
          <p:cNvSpPr>
            <a:spLocks noChangeArrowheads="1"/>
          </p:cNvSpPr>
          <p:nvPr/>
        </p:nvSpPr>
        <p:spPr bwMode="auto">
          <a:xfrm>
            <a:off x="269875" y="1095375"/>
            <a:ext cx="8478838" cy="646331"/>
          </a:xfrm>
          <a:prstGeom prst="rect">
            <a:avLst/>
          </a:prstGeom>
          <a:solidFill>
            <a:schemeClr val="accent2"/>
          </a:solidFill>
          <a:ln>
            <a:noFill/>
          </a:ln>
          <a:extLst>
            <a:ext uri="{91240B29-F687-4F45-9708-019B960494DF}">
              <a14:hiddenLine xmlns:a14="http://schemas.microsoft.com/office/drawing/2010/main" xmlns="" w="15875">
                <a:solidFill>
                  <a:srgbClr val="000000"/>
                </a:solidFill>
                <a:miter lim="800000"/>
                <a:headEnd/>
                <a:tailEnd/>
              </a14:hiddenLine>
            </a:ext>
          </a:extLst>
        </p:spPr>
        <p:txBody>
          <a:bodyPr>
            <a:spAutoFit/>
          </a:bodyPr>
          <a:lstStyle/>
          <a:p>
            <a:pPr algn="ctr"/>
            <a:r>
              <a:rPr lang="en-US" sz="3600" b="1" dirty="0" smtClean="0">
                <a:solidFill>
                  <a:srgbClr val="FFFFFF"/>
                </a:solidFill>
                <a:latin typeface="Calibri" pitchFamily="34" charset="0"/>
                <a:cs typeface="Calibri" pitchFamily="34" charset="0"/>
              </a:rPr>
              <a:t>Part I</a:t>
            </a:r>
            <a:endParaRPr lang="en-US" sz="3600" b="1" dirty="0">
              <a:solidFill>
                <a:srgbClr val="FFFFFF"/>
              </a:solidFill>
              <a:latin typeface="Calibri" pitchFamily="34" charset="0"/>
              <a:cs typeface="Calibri" pitchFamily="34" charset="0"/>
            </a:endParaRPr>
          </a:p>
        </p:txBody>
      </p:sp>
      <p:sp>
        <p:nvSpPr>
          <p:cNvPr id="15364" name="Rectangle 8"/>
          <p:cNvSpPr>
            <a:spLocks noChangeArrowheads="1"/>
          </p:cNvSpPr>
          <p:nvPr/>
        </p:nvSpPr>
        <p:spPr bwMode="auto">
          <a:xfrm>
            <a:off x="446088" y="2492374"/>
            <a:ext cx="4308475"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defRPr/>
            </a:pPr>
            <a:r>
              <a:rPr lang="en-US" sz="3200" b="1" dirty="0" smtClean="0">
                <a:latin typeface="+mn-lt"/>
                <a:cs typeface="Calibri" pitchFamily="34" charset="0"/>
              </a:rPr>
              <a:t>Countdown to 2015:  </a:t>
            </a:r>
            <a:r>
              <a:rPr lang="en-US" sz="3200" dirty="0" smtClean="0">
                <a:latin typeface="+mn-lt"/>
                <a:cs typeface="Calibri" pitchFamily="34" charset="0"/>
              </a:rPr>
              <a:t>Background</a:t>
            </a:r>
            <a:endParaRPr lang="en-US" sz="3200" dirty="0">
              <a:latin typeface="+mn-lt"/>
              <a:cs typeface="Calibri" pitchFamily="34" charset="0"/>
            </a:endParaRPr>
          </a:p>
          <a:p>
            <a:pPr marL="463550" lvl="1">
              <a:defRPr/>
            </a:pPr>
            <a:endParaRPr lang="en-US" sz="2600" dirty="0">
              <a:latin typeface="+mn-lt"/>
              <a:cs typeface="Calibri" pitchFamily="34" charset="0"/>
            </a:endParaRPr>
          </a:p>
        </p:txBody>
      </p:sp>
      <p:pic>
        <p:nvPicPr>
          <p:cNvPr id="1536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60950" y="2314575"/>
            <a:ext cx="3402013" cy="41195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124744"/>
            <a:ext cx="7620000" cy="1143000"/>
          </a:xfrm>
        </p:spPr>
        <p:txBody>
          <a:bodyPr/>
          <a:lstStyle/>
          <a:p>
            <a:pPr algn="l"/>
            <a:r>
              <a:rPr lang="en-US" sz="4000" dirty="0" smtClean="0">
                <a:solidFill>
                  <a:srgbClr val="800000"/>
                </a:solidFill>
              </a:rPr>
              <a:t>What is Countdown?</a:t>
            </a:r>
            <a:endParaRPr lang="en-US" sz="4000" dirty="0">
              <a:solidFill>
                <a:srgbClr val="800000"/>
              </a:solidFill>
            </a:endParaRPr>
          </a:p>
        </p:txBody>
      </p:sp>
      <p:sp>
        <p:nvSpPr>
          <p:cNvPr id="3" name="Content Placeholder 2"/>
          <p:cNvSpPr>
            <a:spLocks noGrp="1"/>
          </p:cNvSpPr>
          <p:nvPr>
            <p:ph idx="1"/>
          </p:nvPr>
        </p:nvSpPr>
        <p:spPr>
          <a:xfrm>
            <a:off x="696416" y="2095872"/>
            <a:ext cx="7620000" cy="3997424"/>
          </a:xfrm>
        </p:spPr>
        <p:txBody>
          <a:bodyPr>
            <a:noAutofit/>
          </a:bodyPr>
          <a:lstStyle/>
          <a:p>
            <a:pPr>
              <a:spcBef>
                <a:spcPct val="0"/>
              </a:spcBef>
              <a:spcAft>
                <a:spcPts val="1200"/>
              </a:spcAft>
              <a:buSzPct val="80000"/>
            </a:pPr>
            <a:endParaRPr lang="en-GB" sz="2800" dirty="0" smtClean="0">
              <a:latin typeface="Calibri" pitchFamily="34" charset="0"/>
              <a:cs typeface="Calibri" pitchFamily="34" charset="0"/>
            </a:endParaRPr>
          </a:p>
          <a:p>
            <a:pPr marL="0" indent="0">
              <a:spcBef>
                <a:spcPct val="0"/>
              </a:spcBef>
              <a:spcAft>
                <a:spcPts val="1200"/>
              </a:spcAft>
              <a:buSzPct val="80000"/>
              <a:buNone/>
            </a:pPr>
            <a:r>
              <a:rPr lang="en-GB" sz="2800" dirty="0" smtClean="0">
                <a:latin typeface="Calibri" pitchFamily="34" charset="0"/>
                <a:cs typeface="Calibri" pitchFamily="34" charset="0"/>
              </a:rPr>
              <a:t>A global movement initiated in 2003 that tracks progress in maternal, newborn &amp; child health in the 75 highest burden countries to promote action and accountability</a:t>
            </a:r>
          </a:p>
        </p:txBody>
      </p:sp>
    </p:spTree>
    <p:extLst>
      <p:ext uri="{BB962C8B-B14F-4D97-AF65-F5344CB8AC3E}">
        <p14:creationId xmlns:p14="http://schemas.microsoft.com/office/powerpoint/2010/main" xmlns="" val="3955298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6" name="Rectangle 2"/>
          <p:cNvSpPr>
            <a:spLocks noGrp="1" noChangeArrowheads="1"/>
          </p:cNvSpPr>
          <p:nvPr>
            <p:ph type="ctrTitle"/>
          </p:nvPr>
        </p:nvSpPr>
        <p:spPr bwMode="auto">
          <a:xfrm>
            <a:off x="2777825" y="333375"/>
            <a:ext cx="5019444" cy="1470025"/>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l" eaLnBrk="1" hangingPunct="1"/>
            <a:r>
              <a:rPr lang="en-US" sz="4000" dirty="0" smtClean="0">
                <a:solidFill>
                  <a:srgbClr val="800000"/>
                </a:solidFill>
              </a:rPr>
              <a:t>Countdown origins</a:t>
            </a:r>
          </a:p>
        </p:txBody>
      </p:sp>
      <p:sp>
        <p:nvSpPr>
          <p:cNvPr id="7172" name="Rectangle 3"/>
          <p:cNvSpPr>
            <a:spLocks noGrp="1" noChangeArrowheads="1"/>
          </p:cNvSpPr>
          <p:nvPr>
            <p:ph type="subTitle" idx="1"/>
          </p:nvPr>
        </p:nvSpPr>
        <p:spPr bwMode="auto">
          <a:xfrm>
            <a:off x="179388" y="1085538"/>
            <a:ext cx="6840537" cy="576262"/>
          </a:xfr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0"/>
              </a:spcBef>
            </a:pPr>
            <a:r>
              <a:rPr lang="en-US" sz="2800" i="1" dirty="0">
                <a:solidFill>
                  <a:schemeClr val="tx1"/>
                </a:solidFill>
                <a:latin typeface="+mj-lt"/>
                <a:cs typeface="Arial" charset="0"/>
              </a:rPr>
              <a:t>2003 Lancet </a:t>
            </a:r>
            <a:r>
              <a:rPr lang="en-US" sz="2800" dirty="0">
                <a:solidFill>
                  <a:schemeClr val="tx1"/>
                </a:solidFill>
                <a:latin typeface="+mj-lt"/>
                <a:cs typeface="Arial" charset="0"/>
              </a:rPr>
              <a:t>Child Survival Series</a:t>
            </a:r>
          </a:p>
        </p:txBody>
      </p:sp>
      <p:pic>
        <p:nvPicPr>
          <p:cNvPr id="34820" name="Picture 5" descr="scan0009"/>
          <p:cNvPicPr>
            <a:picLocks noChangeAspect="1" noChangeArrowheads="1"/>
          </p:cNvPicPr>
          <p:nvPr/>
        </p:nvPicPr>
        <p:blipFill>
          <a:blip r:embed="rId3" cstate="print"/>
          <a:srcRect/>
          <a:stretch>
            <a:fillRect/>
          </a:stretch>
        </p:blipFill>
        <p:spPr bwMode="auto">
          <a:xfrm>
            <a:off x="7321550" y="279400"/>
            <a:ext cx="1714500" cy="2286000"/>
          </a:xfrm>
          <a:prstGeom prst="rect">
            <a:avLst/>
          </a:prstGeom>
          <a:ln>
            <a:noFill/>
          </a:ln>
          <a:effectLst>
            <a:outerShdw blurRad="292100" dist="139700" dir="2700000" algn="tl" rotWithShape="0">
              <a:srgbClr val="333333">
                <a:alpha val="65000"/>
              </a:srgbClr>
            </a:outerShdw>
          </a:effectLst>
        </p:spPr>
      </p:pic>
      <p:pic>
        <p:nvPicPr>
          <p:cNvPr id="9" name="Picture 5" descr="neonatal_FC"/>
          <p:cNvPicPr>
            <a:picLocks noChangeAspect="1" noChangeArrowheads="1"/>
          </p:cNvPicPr>
          <p:nvPr/>
        </p:nvPicPr>
        <p:blipFill>
          <a:blip r:embed="rId4" cstate="print"/>
          <a:srcRect/>
          <a:stretch>
            <a:fillRect/>
          </a:stretch>
        </p:blipFill>
        <p:spPr bwMode="auto">
          <a:xfrm>
            <a:off x="7369175" y="2565400"/>
            <a:ext cx="1666875" cy="2376488"/>
          </a:xfrm>
          <a:prstGeom prst="rect">
            <a:avLst/>
          </a:prstGeom>
          <a:ln>
            <a:noFill/>
          </a:ln>
          <a:effectLst>
            <a:outerShdw blurRad="292100" dist="139700" dir="2700000" algn="tl" rotWithShape="0">
              <a:srgbClr val="333333">
                <a:alpha val="65000"/>
              </a:srgbClr>
            </a:outerShdw>
          </a:effectLst>
        </p:spPr>
      </p:pic>
      <p:sp>
        <p:nvSpPr>
          <p:cNvPr id="10" name="Rectangle 3"/>
          <p:cNvSpPr txBox="1">
            <a:spLocks noChangeArrowheads="1"/>
          </p:cNvSpPr>
          <p:nvPr/>
        </p:nvSpPr>
        <p:spPr bwMode="auto">
          <a:xfrm>
            <a:off x="179388" y="2309500"/>
            <a:ext cx="7345362"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Clr>
                <a:srgbClr val="990033"/>
              </a:buClr>
              <a:buSzPct val="80000"/>
            </a:pPr>
            <a:r>
              <a:rPr lang="en-US" sz="2800" dirty="0">
                <a:latin typeface="+mn-lt"/>
              </a:rPr>
              <a:t>A refrain from the United Nations, NGOs, </a:t>
            </a:r>
          </a:p>
          <a:p>
            <a:pPr eaLnBrk="1" hangingPunct="1">
              <a:buClr>
                <a:srgbClr val="990033"/>
              </a:buClr>
              <a:buSzPct val="80000"/>
            </a:pPr>
            <a:r>
              <a:rPr lang="en-US" sz="2800" dirty="0">
                <a:latin typeface="+mn-lt"/>
              </a:rPr>
              <a:t>and civil society: </a:t>
            </a:r>
          </a:p>
          <a:p>
            <a:pPr marL="800100" lvl="1" indent="-342900" eaLnBrk="1" hangingPunct="1">
              <a:buClr>
                <a:srgbClr val="800000"/>
              </a:buClr>
              <a:buSzPct val="80000"/>
              <a:buFont typeface="Arial" pitchFamily="34" charset="0"/>
              <a:buChar char="•"/>
            </a:pPr>
            <a:r>
              <a:rPr lang="en-US" sz="2600" dirty="0">
                <a:latin typeface="+mn-lt"/>
              </a:rPr>
              <a:t>Effective interventions are available</a:t>
            </a:r>
          </a:p>
          <a:p>
            <a:pPr marL="800100" lvl="1" indent="-342900" eaLnBrk="1" hangingPunct="1">
              <a:buClr>
                <a:srgbClr val="800000"/>
              </a:buClr>
              <a:buSzPct val="80000"/>
              <a:buFont typeface="Arial" pitchFamily="34" charset="0"/>
              <a:buChar char="•"/>
            </a:pPr>
            <a:r>
              <a:rPr lang="en-US" sz="2600" dirty="0">
                <a:latin typeface="+mn-lt"/>
              </a:rPr>
              <a:t>Coverage is unacceptably low and inequitable</a:t>
            </a:r>
          </a:p>
          <a:p>
            <a:pPr marL="800100" lvl="1" indent="-342900" eaLnBrk="1" hangingPunct="1">
              <a:buClr>
                <a:srgbClr val="800000"/>
              </a:buClr>
              <a:buSzPct val="80000"/>
              <a:buFont typeface="Arial" pitchFamily="34" charset="0"/>
              <a:buChar char="•"/>
            </a:pPr>
            <a:r>
              <a:rPr lang="en-US" sz="2600" dirty="0">
                <a:latin typeface="+mn-lt"/>
              </a:rPr>
              <a:t>We need to MAKE NOISE  </a:t>
            </a:r>
          </a:p>
        </p:txBody>
      </p:sp>
      <p:sp>
        <p:nvSpPr>
          <p:cNvPr id="11" name="Rectangle 3"/>
          <p:cNvSpPr txBox="1">
            <a:spLocks noChangeArrowheads="1"/>
          </p:cNvSpPr>
          <p:nvPr/>
        </p:nvSpPr>
        <p:spPr bwMode="auto">
          <a:xfrm>
            <a:off x="179388" y="1661800"/>
            <a:ext cx="6840537" cy="647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800" i="1" dirty="0">
                <a:latin typeface="+mj-lt"/>
              </a:rPr>
              <a:t>2005 Lancet</a:t>
            </a:r>
            <a:r>
              <a:rPr lang="en-US" sz="2800" dirty="0">
                <a:latin typeface="+mj-lt"/>
              </a:rPr>
              <a:t> Neonatal Series</a:t>
            </a:r>
          </a:p>
        </p:txBody>
      </p:sp>
      <p:pic>
        <p:nvPicPr>
          <p:cNvPr id="12" name="Picture 4"/>
          <p:cNvPicPr>
            <a:picLocks noChangeAspect="1" noChangeArrowheads="1"/>
          </p:cNvPicPr>
          <p:nvPr/>
        </p:nvPicPr>
        <p:blipFill>
          <a:blip r:embed="rId5" cstate="print"/>
          <a:srcRect/>
          <a:stretch>
            <a:fillRect/>
          </a:stretch>
        </p:blipFill>
        <p:spPr bwMode="auto">
          <a:xfrm>
            <a:off x="0" y="4572000"/>
            <a:ext cx="1655763" cy="2286000"/>
          </a:xfrm>
          <a:prstGeom prst="rect">
            <a:avLst/>
          </a:prstGeom>
          <a:ln>
            <a:noFill/>
          </a:ln>
          <a:effectLst>
            <a:outerShdw blurRad="292100" dist="139700" dir="2700000" algn="tl" rotWithShape="0">
              <a:srgbClr val="333333">
                <a:alpha val="65000"/>
              </a:srgbClr>
            </a:outerShdw>
          </a:effectLst>
        </p:spPr>
      </p:pic>
      <p:pic>
        <p:nvPicPr>
          <p:cNvPr id="13" name="Picture 4"/>
          <p:cNvPicPr>
            <a:picLocks noChangeAspect="1" noChangeArrowheads="1"/>
          </p:cNvPicPr>
          <p:nvPr/>
        </p:nvPicPr>
        <p:blipFill>
          <a:blip r:embed="rId6" cstate="print"/>
          <a:srcRect/>
          <a:stretch>
            <a:fillRect/>
          </a:stretch>
        </p:blipFill>
        <p:spPr bwMode="auto">
          <a:xfrm>
            <a:off x="1876425" y="4572000"/>
            <a:ext cx="1724025" cy="2286000"/>
          </a:xfrm>
          <a:prstGeom prst="rect">
            <a:avLst/>
          </a:prstGeom>
          <a:ln>
            <a:noFill/>
          </a:ln>
          <a:effectLst>
            <a:outerShdw blurRad="292100" dist="139700" dir="2700000" algn="tl" rotWithShape="0">
              <a:srgbClr val="333333">
                <a:alpha val="65000"/>
              </a:srgbClr>
            </a:outerShdw>
          </a:effectLst>
        </p:spPr>
      </p:pic>
      <p:pic>
        <p:nvPicPr>
          <p:cNvPr id="14" name="Picture 15"/>
          <p:cNvPicPr>
            <a:picLocks noChangeAspect="1" noChangeArrowheads="1"/>
          </p:cNvPicPr>
          <p:nvPr/>
        </p:nvPicPr>
        <p:blipFill>
          <a:blip r:embed="rId7" cstate="print"/>
          <a:srcRect t="16992" r="73512" b="68360"/>
          <a:stretch>
            <a:fillRect/>
          </a:stretch>
        </p:blipFill>
        <p:spPr bwMode="auto">
          <a:xfrm>
            <a:off x="3794125" y="5392738"/>
            <a:ext cx="2286000" cy="762000"/>
          </a:xfrm>
          <a:prstGeom prst="rect">
            <a:avLst/>
          </a:prstGeom>
          <a:ln>
            <a:noFill/>
          </a:ln>
          <a:effectLst>
            <a:outerShdw blurRad="292100" dist="139700" dir="2700000" algn="tl" rotWithShape="0">
              <a:srgbClr val="333333">
                <a:alpha val="65000"/>
              </a:srgbClr>
            </a:outerShdw>
          </a:effectLst>
        </p:spPr>
      </p:pic>
      <p:pic>
        <p:nvPicPr>
          <p:cNvPr id="15" name="Picture 1"/>
          <p:cNvPicPr>
            <a:picLocks noChangeAspect="1" noChangeArrowheads="1"/>
          </p:cNvPicPr>
          <p:nvPr/>
        </p:nvPicPr>
        <p:blipFill>
          <a:blip r:embed="rId8" cstate="print"/>
          <a:srcRect/>
          <a:stretch>
            <a:fillRect/>
          </a:stretch>
        </p:blipFill>
        <p:spPr bwMode="auto">
          <a:xfrm>
            <a:off x="6227763" y="5434013"/>
            <a:ext cx="2428875" cy="73183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6142073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1000"/>
                                        <p:tgtEl>
                                          <p:spTgt spid="14"/>
                                        </p:tgtEl>
                                      </p:cBhvr>
                                    </p:animEffect>
                                    <p:anim calcmode="lin" valueType="num">
                                      <p:cBhvr>
                                        <p:cTn id="34" dur="1000" fill="hold"/>
                                        <p:tgtEl>
                                          <p:spTgt spid="14"/>
                                        </p:tgtEl>
                                        <p:attrNameLst>
                                          <p:attrName>ppt_x</p:attrName>
                                        </p:attrNameLst>
                                      </p:cBhvr>
                                      <p:tavLst>
                                        <p:tav tm="0">
                                          <p:val>
                                            <p:strVal val="#ppt_x"/>
                                          </p:val>
                                        </p:tav>
                                        <p:tav tm="100000">
                                          <p:val>
                                            <p:strVal val="#ppt_x"/>
                                          </p:val>
                                        </p:tav>
                                      </p:tavLst>
                                    </p:anim>
                                    <p:anim calcmode="lin" valueType="num">
                                      <p:cBhvr>
                                        <p:cTn id="35" dur="1000" fill="hold"/>
                                        <p:tgtEl>
                                          <p:spTgt spid="14"/>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fade">
                                      <p:cBhvr>
                                        <p:cTn id="38" dur="1000"/>
                                        <p:tgtEl>
                                          <p:spTgt spid="15"/>
                                        </p:tgtEl>
                                      </p:cBhvr>
                                    </p:animEffect>
                                    <p:anim calcmode="lin" valueType="num">
                                      <p:cBhvr>
                                        <p:cTn id="39" dur="1000" fill="hold"/>
                                        <p:tgtEl>
                                          <p:spTgt spid="15"/>
                                        </p:tgtEl>
                                        <p:attrNameLst>
                                          <p:attrName>ppt_x</p:attrName>
                                        </p:attrNameLst>
                                      </p:cBhvr>
                                      <p:tavLst>
                                        <p:tav tm="0">
                                          <p:val>
                                            <p:strVal val="#ppt_x"/>
                                          </p:val>
                                        </p:tav>
                                        <p:tav tm="100000">
                                          <p:val>
                                            <p:strVal val="#ppt_x"/>
                                          </p:val>
                                        </p:tav>
                                      </p:tavLst>
                                    </p:anim>
                                    <p:anim calcmode="lin" valueType="num">
                                      <p:cBhvr>
                                        <p:cTn id="4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build="p"/>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nvSpPr>
        <p:spPr bwMode="auto">
          <a:xfrm>
            <a:off x="152400" y="584200"/>
            <a:ext cx="6680200" cy="990600"/>
          </a:xfrm>
          <a:prstGeom prst="rect">
            <a:avLst/>
          </a:prstGeom>
          <a:noFill/>
          <a:ln w="9525">
            <a:noFill/>
            <a:miter lim="800000"/>
            <a:headEnd/>
            <a:tailEnd/>
          </a:ln>
        </p:spPr>
        <p:txBody>
          <a:bodyPr anchor="ctr"/>
          <a:lstStyle/>
          <a:p>
            <a:pPr eaLnBrk="0" hangingPunct="0"/>
            <a:endParaRPr lang="en-US" sz="4400" dirty="0">
              <a:solidFill>
                <a:srgbClr val="1B488F"/>
              </a:solidFill>
              <a:ea typeface="MS PGothic" pitchFamily="34" charset="-128"/>
            </a:endParaRPr>
          </a:p>
        </p:txBody>
      </p:sp>
      <p:sp>
        <p:nvSpPr>
          <p:cNvPr id="8195" name="Text Box 12"/>
          <p:cNvSpPr txBox="1">
            <a:spLocks noChangeArrowheads="1"/>
          </p:cNvSpPr>
          <p:nvPr/>
        </p:nvSpPr>
        <p:spPr bwMode="auto">
          <a:xfrm>
            <a:off x="4362450" y="1965325"/>
            <a:ext cx="4449763" cy="396875"/>
          </a:xfrm>
          <a:prstGeom prst="rect">
            <a:avLst/>
          </a:prstGeom>
          <a:noFill/>
          <a:ln w="9525">
            <a:noFill/>
            <a:miter lim="800000"/>
            <a:headEnd/>
            <a:tailEnd/>
          </a:ln>
        </p:spPr>
        <p:txBody>
          <a:bodyPr>
            <a:spAutoFit/>
          </a:bodyPr>
          <a:lstStyle/>
          <a:p>
            <a:pPr marL="277813" indent="-277813" eaLnBrk="0" hangingPunct="0">
              <a:defRPr/>
            </a:pPr>
            <a:endParaRPr lang="en-US" sz="2000" dirty="0">
              <a:solidFill>
                <a:schemeClr val="accent1">
                  <a:lumMod val="20000"/>
                  <a:lumOff val="80000"/>
                </a:schemeClr>
              </a:solidFill>
              <a:latin typeface="Arial" pitchFamily="34" charset="0"/>
              <a:ea typeface="MS PGothic" pitchFamily="34" charset="-128"/>
              <a:cs typeface="Arial" pitchFamily="34" charset="0"/>
            </a:endParaRPr>
          </a:p>
        </p:txBody>
      </p:sp>
      <p:sp>
        <p:nvSpPr>
          <p:cNvPr id="17" name="Rectangle 16"/>
          <p:cNvSpPr>
            <a:spLocks noChangeArrowheads="1"/>
          </p:cNvSpPr>
          <p:nvPr/>
        </p:nvSpPr>
        <p:spPr bwMode="auto">
          <a:xfrm>
            <a:off x="788675" y="2216725"/>
            <a:ext cx="7358063" cy="2985433"/>
          </a:xfrm>
          <a:prstGeom prst="rect">
            <a:avLst/>
          </a:prstGeom>
          <a:noFill/>
          <a:ln w="9525">
            <a:noFill/>
            <a:miter lim="800000"/>
            <a:headEnd/>
            <a:tailEnd/>
          </a:ln>
        </p:spPr>
        <p:txBody>
          <a:bodyPr>
            <a:spAutoFit/>
          </a:bodyPr>
          <a:lstStyle/>
          <a:p>
            <a:pPr marL="457200" indent="-457200">
              <a:spcAft>
                <a:spcPts val="1200"/>
              </a:spcAft>
              <a:buClr>
                <a:srgbClr val="990033"/>
              </a:buClr>
              <a:buSzPct val="80000"/>
              <a:buFont typeface="Arial" pitchFamily="34" charset="0"/>
              <a:buChar char="•"/>
            </a:pPr>
            <a:r>
              <a:rPr lang="en-GB" sz="2800" dirty="0">
                <a:latin typeface="+mn-lt"/>
              </a:rPr>
              <a:t>To disseminate the best and most recent information on country-level progress </a:t>
            </a:r>
          </a:p>
          <a:p>
            <a:pPr marL="457200" indent="-457200">
              <a:spcAft>
                <a:spcPts val="1200"/>
              </a:spcAft>
              <a:buClr>
                <a:srgbClr val="990033"/>
              </a:buClr>
              <a:buSzPct val="80000"/>
              <a:buFont typeface="Arial" pitchFamily="34" charset="0"/>
              <a:buChar char="•"/>
            </a:pPr>
            <a:r>
              <a:rPr lang="en-GB" sz="2800" dirty="0">
                <a:latin typeface="+mn-lt"/>
              </a:rPr>
              <a:t>To take stock of progress and propose new actions</a:t>
            </a:r>
          </a:p>
          <a:p>
            <a:pPr marL="457200" indent="-457200">
              <a:spcAft>
                <a:spcPts val="1200"/>
              </a:spcAft>
              <a:buClr>
                <a:srgbClr val="990033"/>
              </a:buClr>
              <a:buSzPct val="80000"/>
              <a:buFont typeface="Arial" pitchFamily="34" charset="0"/>
              <a:buChar char="•"/>
            </a:pPr>
            <a:r>
              <a:rPr lang="en-GB" sz="2800" dirty="0">
                <a:latin typeface="+mn-lt"/>
              </a:rPr>
              <a:t>To hold governments, partners and donors accountable wherever progress is lacking</a:t>
            </a:r>
          </a:p>
        </p:txBody>
      </p:sp>
      <p:sp>
        <p:nvSpPr>
          <p:cNvPr id="22535" name="Rectangle 14"/>
          <p:cNvSpPr>
            <a:spLocks noGrp="1" noChangeArrowheads="1"/>
          </p:cNvSpPr>
          <p:nvPr>
            <p:ph type="title"/>
          </p:nvPr>
        </p:nvSpPr>
        <p:spPr bwMode="auto">
          <a:xfrm>
            <a:off x="804739" y="1129213"/>
            <a:ext cx="4194968" cy="1143000"/>
          </a:xfrm>
          <a:noFill/>
          <a:ln>
            <a:miter lim="800000"/>
            <a:headEnd/>
            <a:tailEnd/>
          </a:ln>
        </p:spPr>
        <p:txBody>
          <a:bodyPr vert="horz" wrap="square" lIns="91440" tIns="45720" rIns="91440" bIns="45720" numCol="1" anchor="t" anchorCtr="0" compatLnSpc="1">
            <a:prstTxWarp prst="textNoShape">
              <a:avLst/>
            </a:prstTxWarp>
          </a:bodyPr>
          <a:lstStyle/>
          <a:p>
            <a:pPr algn="l" eaLnBrk="1" hangingPunct="1"/>
            <a:r>
              <a:rPr lang="en-GB" sz="4000" dirty="0" smtClean="0">
                <a:solidFill>
                  <a:srgbClr val="800000"/>
                </a:solidFill>
              </a:rPr>
              <a:t>Countdown aims</a:t>
            </a:r>
            <a:endParaRPr lang="en-US" sz="4000" dirty="0" smtClean="0">
              <a:solidFill>
                <a:srgbClr val="800000"/>
              </a:solidFill>
            </a:endParaRPr>
          </a:p>
        </p:txBody>
      </p:sp>
    </p:spTree>
    <p:extLst>
      <p:ext uri="{BB962C8B-B14F-4D97-AF65-F5344CB8AC3E}">
        <p14:creationId xmlns:p14="http://schemas.microsoft.com/office/powerpoint/2010/main" xmlns="" val="44790465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Title 1"/>
          <p:cNvSpPr>
            <a:spLocks noGrp="1"/>
          </p:cNvSpPr>
          <p:nvPr>
            <p:ph type="title"/>
          </p:nvPr>
        </p:nvSpPr>
        <p:spPr bwMode="auto">
          <a:xfrm>
            <a:off x="2780200" y="260125"/>
            <a:ext cx="5864975" cy="754034"/>
          </a:xfrm>
          <a:noFill/>
          <a:ln>
            <a:miter lim="800000"/>
            <a:headEnd/>
            <a:tailEnd/>
          </a:ln>
        </p:spPr>
        <p:txBody>
          <a:bodyPr vert="horz" wrap="square" lIns="91440" tIns="45720" rIns="91440" bIns="45720" numCol="1" anchor="t" anchorCtr="0" compatLnSpc="1">
            <a:prstTxWarp prst="textNoShape">
              <a:avLst/>
            </a:prstTxWarp>
          </a:bodyPr>
          <a:lstStyle/>
          <a:p>
            <a:pPr algn="l"/>
            <a:r>
              <a:rPr lang="en-US" sz="4000" dirty="0" smtClean="0">
                <a:solidFill>
                  <a:srgbClr val="800000"/>
                </a:solidFill>
              </a:rPr>
              <a:t>What does Countdown do?</a:t>
            </a:r>
          </a:p>
        </p:txBody>
      </p:sp>
      <p:sp>
        <p:nvSpPr>
          <p:cNvPr id="3" name="Content Placeholder 2"/>
          <p:cNvSpPr>
            <a:spLocks noGrp="1"/>
          </p:cNvSpPr>
          <p:nvPr>
            <p:ph idx="1"/>
          </p:nvPr>
        </p:nvSpPr>
        <p:spPr bwMode="auto">
          <a:xfrm>
            <a:off x="282633" y="1159000"/>
            <a:ext cx="8562109" cy="4800600"/>
          </a:xfrm>
          <a:noFill/>
          <a:ln>
            <a:miter lim="800000"/>
            <a:headEnd/>
            <a:tailEnd/>
          </a:ln>
        </p:spPr>
        <p:txBody>
          <a:bodyPr vert="horz" wrap="square" lIns="91440" tIns="45720" rIns="91440" bIns="45720" numCol="1" anchor="t" anchorCtr="0" compatLnSpc="1">
            <a:prstTxWarp prst="textNoShape">
              <a:avLst/>
            </a:prstTxWarp>
          </a:bodyPr>
          <a:lstStyle/>
          <a:p>
            <a:pPr>
              <a:spcBef>
                <a:spcPct val="0"/>
              </a:spcBef>
              <a:spcAft>
                <a:spcPts val="1200"/>
              </a:spcAft>
              <a:buSzPct val="80000"/>
            </a:pPr>
            <a:r>
              <a:rPr lang="en-GB" sz="2600" b="1" dirty="0" smtClean="0">
                <a:solidFill>
                  <a:srgbClr val="800000"/>
                </a:solidFill>
              </a:rPr>
              <a:t>Analyze country-level coverage and trends</a:t>
            </a:r>
            <a:r>
              <a:rPr lang="en-GB" sz="2600" b="1" dirty="0" smtClean="0">
                <a:solidFill>
                  <a:srgbClr val="C00000"/>
                </a:solidFill>
              </a:rPr>
              <a:t> </a:t>
            </a:r>
            <a:r>
              <a:rPr lang="en-GB" sz="2600" dirty="0" smtClean="0"/>
              <a:t>for interventions proven to reduce maternal, newborn and child mortality </a:t>
            </a:r>
          </a:p>
          <a:p>
            <a:pPr>
              <a:spcBef>
                <a:spcPct val="0"/>
              </a:spcBef>
              <a:spcAft>
                <a:spcPts val="1200"/>
              </a:spcAft>
              <a:buSzPct val="80000"/>
            </a:pPr>
            <a:r>
              <a:rPr lang="en-GB" sz="2600" b="1" dirty="0" smtClean="0">
                <a:solidFill>
                  <a:srgbClr val="800000"/>
                </a:solidFill>
              </a:rPr>
              <a:t>Track indicators </a:t>
            </a:r>
            <a:r>
              <a:rPr lang="en-GB" sz="2600" dirty="0" smtClean="0"/>
              <a:t>for determinants of coverage (policies and health system strength; financial flows; equity)</a:t>
            </a:r>
          </a:p>
          <a:p>
            <a:pPr>
              <a:spcBef>
                <a:spcPct val="0"/>
              </a:spcBef>
              <a:spcAft>
                <a:spcPts val="1200"/>
              </a:spcAft>
              <a:buSzPct val="80000"/>
            </a:pPr>
            <a:r>
              <a:rPr lang="en-GB" sz="2600" b="1" dirty="0" smtClean="0">
                <a:solidFill>
                  <a:srgbClr val="800000"/>
                </a:solidFill>
              </a:rPr>
              <a:t>Identify knowledge and data gaps </a:t>
            </a:r>
            <a:r>
              <a:rPr lang="en-GB" sz="2600" dirty="0" smtClean="0"/>
              <a:t>across the RMNCH continuum of care </a:t>
            </a:r>
          </a:p>
          <a:p>
            <a:pPr>
              <a:spcBef>
                <a:spcPct val="0"/>
              </a:spcBef>
              <a:spcAft>
                <a:spcPts val="1200"/>
              </a:spcAft>
              <a:buSzPct val="80000"/>
            </a:pPr>
            <a:r>
              <a:rPr lang="en-GB" sz="2600" b="1" dirty="0" smtClean="0">
                <a:solidFill>
                  <a:srgbClr val="800000"/>
                </a:solidFill>
              </a:rPr>
              <a:t>Conduct research and analysis</a:t>
            </a:r>
          </a:p>
          <a:p>
            <a:pPr>
              <a:spcBef>
                <a:spcPct val="0"/>
              </a:spcBef>
              <a:spcAft>
                <a:spcPts val="1200"/>
              </a:spcAft>
              <a:buSzPct val="80000"/>
            </a:pPr>
            <a:r>
              <a:rPr lang="en-GB" sz="2600" b="1" dirty="0" smtClean="0">
                <a:solidFill>
                  <a:srgbClr val="800000"/>
                </a:solidFill>
              </a:rPr>
              <a:t>Support country-level Countdowns </a:t>
            </a:r>
          </a:p>
          <a:p>
            <a:pPr>
              <a:spcBef>
                <a:spcPct val="0"/>
              </a:spcBef>
              <a:spcAft>
                <a:spcPts val="1200"/>
              </a:spcAft>
              <a:buSzPct val="80000"/>
            </a:pPr>
            <a:r>
              <a:rPr lang="en-GB" sz="2600" b="1" dirty="0" smtClean="0">
                <a:solidFill>
                  <a:srgbClr val="800000"/>
                </a:solidFill>
              </a:rPr>
              <a:t>Produce materials, organize global conferences and develop web site </a:t>
            </a:r>
            <a:r>
              <a:rPr lang="en-GB" sz="2600" dirty="0" smtClean="0"/>
              <a:t>to share findings</a:t>
            </a:r>
            <a:endParaRPr lang="en-GB" sz="2600" b="1" dirty="0" smtClean="0">
              <a:solidFill>
                <a:srgbClr val="800000"/>
              </a:solidFill>
            </a:endParaRPr>
          </a:p>
        </p:txBody>
      </p:sp>
      <p:sp>
        <p:nvSpPr>
          <p:cNvPr id="24579" name="Slide Number Placeholder 3"/>
          <p:cNvSpPr>
            <a:spLocks noGrp="1"/>
          </p:cNvSpPr>
          <p:nvPr>
            <p:ph type="sldNum" sz="quarter" idx="12"/>
          </p:nvPr>
        </p:nvSpPr>
        <p:spPr>
          <a:noFill/>
        </p:spPr>
        <p:txBody>
          <a:bodyPr/>
          <a:lstStyle/>
          <a:p>
            <a:fld id="{68356016-FF63-4C0F-8A5C-81CB5ED6F129}" type="slidenum">
              <a:rPr lang="en-US" smtClean="0">
                <a:latin typeface="Arial" charset="0"/>
                <a:cs typeface="Arial" charset="0"/>
              </a:rPr>
              <a:pPr/>
              <a:t>9</a:t>
            </a:fld>
            <a:endParaRPr lang="en-US" dirty="0" smtClean="0">
              <a:latin typeface="Arial" charset="0"/>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12733</TotalTime>
  <Words>3254</Words>
  <Application>Microsoft Office PowerPoint</Application>
  <PresentationFormat>On-screen Show (4:3)</PresentationFormat>
  <Paragraphs>326</Paragraphs>
  <Slides>46</Slides>
  <Notes>45</Notes>
  <HiddenSlides>3</HiddenSlides>
  <MMClips>0</MMClips>
  <ScaleCrop>false</ScaleCrop>
  <HeadingPairs>
    <vt:vector size="4" baseType="variant">
      <vt:variant>
        <vt:lpstr>Theme</vt:lpstr>
      </vt:variant>
      <vt:variant>
        <vt:i4>4</vt:i4>
      </vt:variant>
      <vt:variant>
        <vt:lpstr>Slide Titles</vt:lpstr>
      </vt:variant>
      <vt:variant>
        <vt:i4>46</vt:i4>
      </vt:variant>
    </vt:vector>
  </HeadingPairs>
  <TitlesOfParts>
    <vt:vector size="50" baseType="lpstr">
      <vt:lpstr>Office Theme</vt:lpstr>
      <vt:lpstr>Default Design</vt:lpstr>
      <vt:lpstr>1_Default Design</vt:lpstr>
      <vt:lpstr>2_Default Design</vt:lpstr>
      <vt:lpstr>Countdown to 2015:  Iraq </vt:lpstr>
      <vt:lpstr>Notes for the presenter on adapting this presentation</vt:lpstr>
      <vt:lpstr>Purpose of this presentation </vt:lpstr>
      <vt:lpstr>Outline</vt:lpstr>
      <vt:lpstr>Slide 5</vt:lpstr>
      <vt:lpstr>What is Countdown?</vt:lpstr>
      <vt:lpstr>Countdown origins</vt:lpstr>
      <vt:lpstr>Countdown aims</vt:lpstr>
      <vt:lpstr>What does Countdown do?</vt:lpstr>
      <vt:lpstr>Countdown:  Promoting accountability for action</vt:lpstr>
      <vt:lpstr>Where is Countdown? </vt:lpstr>
      <vt:lpstr>Who is Countdown?</vt:lpstr>
      <vt:lpstr>Countdown moving forward</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Other maternal and newborn health indicators</vt:lpstr>
      <vt:lpstr>Slide 27</vt:lpstr>
      <vt:lpstr>Slide 28</vt:lpstr>
      <vt:lpstr>Slide 29</vt:lpstr>
      <vt:lpstr>Slide 30</vt:lpstr>
      <vt:lpstr>Slide 31</vt:lpstr>
      <vt:lpstr>Slide 32</vt:lpstr>
      <vt:lpstr>Slide 33</vt:lpstr>
      <vt:lpstr>Slide 34</vt:lpstr>
      <vt:lpstr>MNCH policies</vt:lpstr>
      <vt:lpstr>Systems and financing for MNCH</vt:lpstr>
      <vt:lpstr>Slide 37</vt:lpstr>
      <vt:lpstr>Slide 38</vt:lpstr>
      <vt:lpstr>Slide 39</vt:lpstr>
      <vt:lpstr>Country-level Engagement:  Guiding Principles</vt:lpstr>
      <vt:lpstr>Program action cycle</vt:lpstr>
      <vt:lpstr>Country Countdown experiences</vt:lpstr>
      <vt:lpstr>Country Countdowns: Key steps </vt:lpstr>
      <vt:lpstr>Role of in-country partners/MoH</vt:lpstr>
      <vt:lpstr>Role of Global Countdown</vt:lpstr>
      <vt:lpstr>Thank you!</vt:lpstr>
    </vt:vector>
  </TitlesOfParts>
  <Company>World Health Organization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Countdown Report 2012, CS-C2A June 2012</dc:title>
  <dc:creator>jbryce;Dwivedi</dc:creator>
  <cp:lastModifiedBy>Valued Acer Customer</cp:lastModifiedBy>
  <cp:revision>768</cp:revision>
  <cp:lastPrinted>2012-06-12T19:26:24Z</cp:lastPrinted>
  <dcterms:created xsi:type="dcterms:W3CDTF">2008-01-10T17:37:13Z</dcterms:created>
  <dcterms:modified xsi:type="dcterms:W3CDTF">2013-02-25T09:44:05Z</dcterms:modified>
</cp:coreProperties>
</file>