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1"/>
  </p:notesMasterIdLst>
  <p:handoutMasterIdLst>
    <p:handoutMasterId r:id="rId52"/>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412"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8318" autoAdjust="0"/>
  </p:normalViewPr>
  <p:slideViewPr>
    <p:cSldViewPr snapToGrid="0">
      <p:cViewPr>
        <p:scale>
          <a:sx n="63" d="100"/>
          <a:sy n="63" d="100"/>
        </p:scale>
        <p:origin x="-582" y="47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2/25/2013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2/25/2013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South Sudan,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2012 </a:t>
            </a:r>
            <a:r>
              <a:rPr lang="en-US" i="1" dirty="0" smtClean="0"/>
              <a:t>Countdown profile </a:t>
            </a:r>
            <a:r>
              <a:rPr lang="en-US" i="0" dirty="0" smtClean="0"/>
              <a:t>for South Sudan</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2012 Countdown profiles, and in this presentation, all data are the most recent available as of the time the profiles were developed in early 2012</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South Sudan’s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There was no data specifically for South Sudan’s </a:t>
            </a:r>
            <a:r>
              <a:rPr lang="en-US" i="1" dirty="0" smtClean="0"/>
              <a:t>Under—five child mortality rate </a:t>
            </a:r>
            <a:r>
              <a:rPr lang="en-US" dirty="0" smtClean="0"/>
              <a:t>and </a:t>
            </a:r>
            <a:r>
              <a:rPr lang="en-US" i="1" dirty="0" smtClean="0"/>
              <a:t>Maternal mortality ratio  </a:t>
            </a:r>
            <a:r>
              <a:rPr lang="en-US" i="0" dirty="0" smtClean="0"/>
              <a:t>until 2011.  For</a:t>
            </a:r>
            <a:r>
              <a:rPr lang="en-US" i="0" baseline="0" dirty="0" smtClean="0"/>
              <a:t> 2011 the</a:t>
            </a:r>
            <a:r>
              <a:rPr lang="en-US" i="0" dirty="0" smtClean="0"/>
              <a:t> </a:t>
            </a:r>
            <a:r>
              <a:rPr lang="en-US" dirty="0" smtClean="0"/>
              <a:t>UN</a:t>
            </a:r>
            <a:r>
              <a:rPr lang="en-US" baseline="0" dirty="0" smtClean="0"/>
              <a:t> estimates show an Under-five mortality rate of 121.  </a:t>
            </a:r>
          </a:p>
          <a:p>
            <a:endParaRPr lang="en-US" baseline="0" dirty="0" smtClean="0"/>
          </a:p>
          <a:p>
            <a:r>
              <a:rPr lang="en-US" i="1" baseline="0" dirty="0" smtClean="0"/>
              <a:t>(Note: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a:t>
            </a:r>
            <a:r>
              <a:rPr lang="en-US" i="0" baseline="0" dirty="0" smtClean="0"/>
              <a:t> Africa</a:t>
            </a:r>
            <a:r>
              <a:rPr lang="en-US" i="0" dirty="0" smtClean="0"/>
              <a:t>, including South Sudan,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 </a:t>
            </a:r>
            <a:r>
              <a:rPr lang="en-US" i="1" dirty="0" smtClean="0"/>
              <a:t>Causes of under-five deaths </a:t>
            </a:r>
            <a:r>
              <a:rPr lang="en-US" dirty="0" smtClean="0"/>
              <a:t>data is available.</a:t>
            </a:r>
            <a:r>
              <a:rPr lang="en-US" baseline="0"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For South Sudan, no data was </a:t>
            </a:r>
            <a:r>
              <a:rPr lang="en-US" i="0" baseline="0" dirty="0" smtClean="0"/>
              <a:t>available.</a:t>
            </a:r>
            <a:endParaRPr lang="en-US" i="0" baseline="0" dirty="0" smtClean="0"/>
          </a:p>
          <a:p>
            <a:endParaRPr lang="en-US" i="0"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often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p>
          <a:p>
            <a:endParaRPr lang="en-US" i="0" baseline="0" dirty="0" smtClean="0"/>
          </a:p>
          <a:p>
            <a:r>
              <a:rPr lang="en-US" i="0" baseline="0" dirty="0" smtClean="0"/>
              <a:t>No data available for </a:t>
            </a:r>
            <a:r>
              <a:rPr lang="en-US" i="1" baseline="0" dirty="0" smtClean="0"/>
              <a:t>Demand for family planning satisfied</a:t>
            </a:r>
            <a:r>
              <a:rPr lang="en-US" i="0" baseline="0" dirty="0" smtClean="0"/>
              <a:t>, </a:t>
            </a:r>
            <a:r>
              <a:rPr lang="en-US" i="1" baseline="0" dirty="0" smtClean="0"/>
              <a:t>Measles</a:t>
            </a:r>
            <a:r>
              <a:rPr lang="en-US" i="0" baseline="0" dirty="0" smtClean="0"/>
              <a:t>, or </a:t>
            </a:r>
            <a:r>
              <a:rPr lang="en-US" i="1" baseline="0" dirty="0" smtClean="0"/>
              <a:t>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increased to 18%, but is still </a:t>
            </a:r>
            <a:r>
              <a:rPr lang="en-US" baseline="0" dirty="0" smtClean="0"/>
              <a:t>very low</a:t>
            </a:r>
            <a:r>
              <a:rPr lang="en-US" baseline="0" dirty="0" smtClean="0"/>
              <a: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available on PMTCT coverage.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t>
            </a:r>
            <a:r>
              <a:rPr lang="en-US" baseline="0" dirty="0" smtClean="0"/>
              <a:t>32%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Far fewer women are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coverage rates for </a:t>
            </a:r>
            <a:r>
              <a:rPr lang="en-US" baseline="0" dirty="0" smtClean="0"/>
              <a:t>other maternal and newborn health indicators are low.  C-Section rates are below the minimum needed to save lives.  Data for other indicators is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a:t>
            </a:r>
            <a:r>
              <a:rPr lang="en-US" i="0" baseline="0" dirty="0" smtClean="0"/>
              <a:t>o </a:t>
            </a:r>
            <a:r>
              <a:rPr lang="en-US" i="0" baseline="0" dirty="0" smtClean="0"/>
              <a:t>data </a:t>
            </a:r>
            <a:r>
              <a:rPr lang="en-US" i="0" baseline="0" dirty="0" smtClean="0"/>
              <a:t>available on South Sudan’s </a:t>
            </a:r>
            <a:r>
              <a:rPr lang="en-US" i="1" dirty="0" smtClean="0"/>
              <a:t>Immunization</a:t>
            </a:r>
            <a:r>
              <a:rPr lang="en-US" dirty="0" smtClean="0"/>
              <a:t> coverage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some 48% of </a:t>
            </a:r>
            <a:r>
              <a:rPr lang="en-US" sz="1200" kern="1200" dirty="0" smtClean="0">
                <a:solidFill>
                  <a:schemeClr val="tx1"/>
                </a:solidFill>
                <a:latin typeface="+mn-lt"/>
                <a:ea typeface="+mn-ea"/>
                <a:cs typeface="+mn-cs"/>
              </a:rPr>
              <a:t>children with suspected pneumonia were taken to an appropriate health provider for treatment.   33% of children with suspected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23% of children with diarrhoea received increased fluids and continued feeding.  39% were treated with ORS.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South Sudan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South Sudan</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2009 25% of children </a:t>
            </a:r>
            <a:r>
              <a:rPr lang="en-US" baseline="0" dirty="0" smtClean="0"/>
              <a:t>&lt;5 slept under a treated bednet.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28% of children are </a:t>
            </a:r>
            <a:r>
              <a:rPr lang="en-US" i="1" dirty="0" smtClean="0"/>
              <a:t>underweight.</a:t>
            </a:r>
            <a:r>
              <a:rPr lang="en-US" i="1" baseline="0" dirty="0" smtClean="0"/>
              <a:t>  </a:t>
            </a:r>
            <a:r>
              <a:rPr lang="en-US" i="0" baseline="0" dirty="0" smtClean="0"/>
              <a:t>31% are </a:t>
            </a:r>
            <a:r>
              <a:rPr lang="en-US" i="1" dirty="0" smtClean="0"/>
              <a:t>stunted.</a:t>
            </a:r>
            <a:r>
              <a:rPr lang="en-US" i="1"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were 45% in 2010.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on access</a:t>
            </a:r>
            <a:r>
              <a:rPr lang="en-US" baseline="0" dirty="0" smtClean="0"/>
              <a:t> to </a:t>
            </a:r>
            <a:r>
              <a:rPr lang="en-US" i="1" baseline="0" dirty="0" smtClean="0"/>
              <a:t>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on Improved sanitation coverage.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More information is required to understand the policy environment in South Sudan.  For many of the policies tracked by Countdown,</a:t>
            </a:r>
            <a:r>
              <a:rPr lang="en-US" baseline="0" dirty="0" smtClean="0"/>
              <a:t> information was not available.  Adopting these policies and implementing them at scale can contribute to improved coverage.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When available, these </a:t>
            </a:r>
            <a:r>
              <a:rPr lang="en-US" dirty="0" smtClean="0"/>
              <a:t>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South Sudan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South Sudan</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monitoring.</a:t>
            </a:r>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website</a:t>
            </a:r>
            <a:r>
              <a:rPr lang="en-US" baseline="0" dirty="0" smtClean="0"/>
              <a:t>,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 xmlns:p14="http://schemas.microsoft.com/office/powerpoint/2010/main"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 xmlns:p14="http://schemas.microsoft.com/office/powerpoint/2010/main"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 xmlns:p14="http://schemas.microsoft.com/office/powerpoint/2010/main"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 xmlns:p14="http://schemas.microsoft.com/office/powerpoint/2010/main"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 xmlns:p14="http://schemas.microsoft.com/office/powerpoint/2010/main"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 xmlns:p14="http://schemas.microsoft.com/office/powerpoint/2010/main"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 xmlns:p14="http://schemas.microsoft.com/office/powerpoint/2010/main"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2/25/2013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 xmlns:p14="http://schemas.microsoft.com/office/powerpoint/2010/main"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2/25/2013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 xmlns:p14="http://schemas.microsoft.com/office/powerpoint/2010/main"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2/25/2013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 xmlns:p14="http://schemas.microsoft.com/office/powerpoint/2010/main"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 xmlns:p14="http://schemas.microsoft.com/office/powerpoint/2010/main"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 xmlns:p14="http://schemas.microsoft.com/office/powerpoint/2010/main"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South Sudan</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 xmlns:p14="http://schemas.microsoft.com/office/powerpoint/2010/main"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 xmlns:p14="http://schemas.microsoft.com/office/powerpoint/2010/main"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South Sudan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184" t="766" b="1072"/>
          <a:stretch/>
        </p:blipFill>
        <p:spPr bwMode="auto">
          <a:xfrm>
            <a:off x="0" y="0"/>
            <a:ext cx="4572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768" r="2105" b="945"/>
          <a:stretch/>
        </p:blipFill>
        <p:spPr bwMode="auto">
          <a:xfrm>
            <a:off x="4495801" y="0"/>
            <a:ext cx="4648199"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 xmlns:p14="http://schemas.microsoft.com/office/powerpoint/2010/main"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55291"/>
            <a:ext cx="8143452" cy="187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121 deaths </a:t>
            </a:r>
            <a:r>
              <a:rPr lang="en-US" sz="2200" dirty="0">
                <a:latin typeface="+mn-lt"/>
              </a:rPr>
              <a:t>per 1000 live births</a:t>
            </a:r>
          </a:p>
          <a:p>
            <a:pPr algn="ctr"/>
            <a:r>
              <a:rPr lang="en-US" sz="2200" dirty="0" smtClean="0">
                <a:latin typeface="+mn-lt"/>
              </a:rPr>
              <a:t>Infant mortality rate (IMR) </a:t>
            </a:r>
            <a:r>
              <a:rPr lang="en-US" sz="2200" dirty="0">
                <a:latin typeface="+mn-lt"/>
              </a:rPr>
              <a:t>= </a:t>
            </a:r>
            <a:r>
              <a:rPr lang="en-US" sz="2200" dirty="0" smtClean="0">
                <a:latin typeface="+mn-lt"/>
              </a:rPr>
              <a:t>76 deaths </a:t>
            </a:r>
            <a:r>
              <a:rPr lang="en-US" sz="2200" dirty="0">
                <a:latin typeface="+mn-lt"/>
              </a:rPr>
              <a:t>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38 deaths </a:t>
            </a:r>
            <a:r>
              <a:rPr lang="en-US" sz="2200" dirty="0">
                <a:latin typeface="+mn-lt"/>
              </a:rPr>
              <a:t>per 1000 live births</a:t>
            </a:r>
          </a:p>
          <a:p>
            <a:pPr algn="ctr">
              <a:defRPr/>
            </a:pPr>
            <a:endParaRPr lang="en-US" sz="2400" b="1" dirty="0">
              <a:solidFill>
                <a:srgbClr val="990033"/>
              </a:solidFill>
              <a:latin typeface="+mn-lt"/>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7224" y="1905000"/>
            <a:ext cx="8700169" cy="3314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9492036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8" y="2042573"/>
            <a:ext cx="2933979" cy="3000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34%</a:t>
            </a:r>
            <a:endParaRPr lang="en-US" sz="2400" dirty="0">
              <a:latin typeface="+mn-lt"/>
            </a:endParaRPr>
          </a:p>
          <a:p>
            <a:r>
              <a:rPr lang="en-US" sz="2400" dirty="0">
                <a:latin typeface="+mn-lt"/>
              </a:rPr>
              <a:t>Hypertension – </a:t>
            </a:r>
            <a:r>
              <a:rPr lang="en-US" sz="2400" dirty="0" smtClean="0">
                <a:latin typeface="+mn-lt"/>
              </a:rPr>
              <a:t>19%</a:t>
            </a:r>
          </a:p>
          <a:p>
            <a:r>
              <a:rPr lang="en-US" sz="2400" dirty="0" smtClean="0">
                <a:latin typeface="+mn-lt"/>
              </a:rPr>
              <a:t>Unsafe abortion – </a:t>
            </a:r>
            <a:r>
              <a:rPr lang="en-US" sz="2400" dirty="0">
                <a:latin typeface="+mn-lt"/>
              </a:rPr>
              <a:t>9</a:t>
            </a:r>
            <a:r>
              <a:rPr lang="en-US" sz="2400" dirty="0" smtClean="0">
                <a:latin typeface="+mn-lt"/>
              </a:rPr>
              <a:t>%</a:t>
            </a:r>
          </a:p>
          <a:p>
            <a:r>
              <a:rPr lang="en-US" sz="2400" dirty="0" smtClean="0">
                <a:latin typeface="+mn-lt"/>
              </a:rPr>
              <a:t>Sepsis – 9%</a:t>
            </a:r>
            <a:endParaRPr lang="en-US" sz="2400" dirty="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29316" y="1495331"/>
            <a:ext cx="5562233" cy="3762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541896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 xmlns:p14="http://schemas.microsoft.com/office/powerpoint/2010/main"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781236"/>
            <a:ext cx="2540832" cy="1215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No data available</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88821" y="1357619"/>
            <a:ext cx="6094428" cy="40629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5574410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1105174"/>
            <a:ext cx="7924800" cy="550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5516" y="300038"/>
            <a:ext cx="7108756" cy="57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177321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04109" y="1057503"/>
            <a:ext cx="7098456" cy="5475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938242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41462" y="1000108"/>
            <a:ext cx="7023750" cy="5562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6139530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5888" y="1000108"/>
            <a:ext cx="7274897" cy="5270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242761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7250" y="1083192"/>
            <a:ext cx="7524750" cy="53985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1714" y="1134470"/>
            <a:ext cx="7203246" cy="510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197867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2858" y="1162050"/>
            <a:ext cx="7000957" cy="510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906653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8635" y="1035272"/>
            <a:ext cx="7569404" cy="50670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03418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South Sudan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31862" y="1000108"/>
            <a:ext cx="7562850" cy="50896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30990464"/>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67212" y="1000108"/>
            <a:ext cx="6572250" cy="5442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768938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17206" y="1015840"/>
            <a:ext cx="6672262" cy="5458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079465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74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2550" y="1000108"/>
            <a:ext cx="6521573" cy="54768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691927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84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3628" y="1000108"/>
            <a:ext cx="6407398" cy="53620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072953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443491"/>
            <a:ext cx="8229600" cy="4691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 </a:t>
            </a:r>
            <a:r>
              <a:rPr lang="en-US" sz="2400" dirty="0" smtClean="0"/>
              <a:t>-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 </a:t>
            </a:r>
            <a:r>
              <a:rPr lang="en-US" sz="2400" dirty="0" smtClean="0"/>
              <a:t>- International Code of Marketing of Breastmilk Substitutes</a:t>
            </a:r>
          </a:p>
          <a:p>
            <a:r>
              <a:rPr lang="en-US" sz="2400" b="1" dirty="0">
                <a:solidFill>
                  <a:srgbClr val="800000"/>
                </a:solidFill>
              </a:rPr>
              <a:t>*</a:t>
            </a:r>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 </a:t>
            </a:r>
            <a:r>
              <a:rPr lang="en-US" sz="2400" dirty="0" smtClean="0"/>
              <a:t>- Community treatment of pneumonia with antibiotics</a:t>
            </a:r>
          </a:p>
          <a:p>
            <a:r>
              <a:rPr lang="en-US" sz="2400" b="1" dirty="0" smtClean="0">
                <a:solidFill>
                  <a:srgbClr val="800000"/>
                </a:solidFill>
              </a:rPr>
              <a:t>* </a:t>
            </a:r>
            <a:r>
              <a:rPr lang="en-US" sz="2400" dirty="0" smtClean="0"/>
              <a:t>- 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211434"/>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 xmlns:p14="http://schemas.microsoft.com/office/powerpoint/2010/main"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 -</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 - </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p>
          <a:p>
            <a:pPr marL="0" indent="0">
              <a:spcBef>
                <a:spcPts val="0"/>
              </a:spcBef>
              <a:spcAft>
                <a:spcPts val="600"/>
              </a:spcAft>
              <a:buClr>
                <a:srgbClr val="800000"/>
              </a:buClr>
              <a:buNone/>
            </a:pPr>
            <a:r>
              <a:rPr lang="en-US" sz="2200" b="1" dirty="0" smtClean="0">
                <a:solidFill>
                  <a:srgbClr val="800000"/>
                </a:solidFill>
              </a:rPr>
              <a:t>     </a:t>
            </a:r>
            <a:r>
              <a:rPr lang="en-US" sz="2200" dirty="0"/>
              <a:t>(% 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$141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 -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dirty="0" smtClean="0">
                <a:solidFill>
                  <a:srgbClr val="800000"/>
                </a:solidFill>
              </a:rPr>
              <a:t>- -</a:t>
            </a:r>
            <a:r>
              <a:rPr lang="en-US" sz="2200" dirty="0" smtClean="0"/>
              <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 - </a:t>
            </a:r>
            <a:endParaRPr lang="en-US" sz="2200" dirty="0" smtClean="0"/>
          </a:p>
          <a:p>
            <a:pPr>
              <a:spcBef>
                <a:spcPts val="0"/>
              </a:spcBef>
              <a:spcAft>
                <a:spcPts val="600"/>
              </a:spcAft>
              <a:buClr>
                <a:srgbClr val="800000"/>
              </a:buClr>
            </a:pPr>
            <a:r>
              <a:rPr lang="en-US" sz="2200" dirty="0" smtClean="0"/>
              <a:t>Official development assistance to maternal and newborn health per live birth (US$):   </a:t>
            </a:r>
            <a:r>
              <a:rPr lang="en-US" sz="2200" dirty="0" smtClean="0">
                <a:solidFill>
                  <a:srgbClr val="800000"/>
                </a:solidFill>
              </a:rPr>
              <a:t>- -</a:t>
            </a:r>
            <a:r>
              <a:rPr lang="en-US" sz="2200" b="1" dirty="0" smtClean="0">
                <a:solidFill>
                  <a:srgbClr val="800000"/>
                </a:solidFill>
              </a:rPr>
              <a:t> </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 xmlns:p14="http://schemas.microsoft.com/office/powerpoint/2010/main"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2116682"/>
            <a:ext cx="3625850" cy="2831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South Sudan</a:t>
            </a:r>
          </a:p>
          <a:p>
            <a:pPr>
              <a:spcBef>
                <a:spcPts val="600"/>
              </a:spcBef>
              <a:spcAft>
                <a:spcPts val="600"/>
              </a:spcAft>
              <a:defRPr/>
            </a:pPr>
            <a:r>
              <a:rPr lang="en-US" sz="2800" dirty="0" smtClean="0">
                <a:cs typeface="Calibri" pitchFamily="34" charset="0"/>
              </a:rPr>
              <a:t> </a:t>
            </a: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9612" y="268288"/>
            <a:ext cx="4110037" cy="624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712634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46724" y="2051334"/>
            <a:ext cx="2911475" cy="438280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 xmlns:p14="http://schemas.microsoft.com/office/powerpoint/2010/main"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 xmlns:p14="http://schemas.microsoft.com/office/powerpoint/2010/main"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South Sudan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71232" y="2655411"/>
            <a:ext cx="2091030" cy="135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 xmlns:p14="http://schemas.microsoft.com/office/powerpoint/2010/main"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49088" y="5198260"/>
            <a:ext cx="1194912" cy="168880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013" y="4736059"/>
            <a:ext cx="767157" cy="608855"/>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520" y="3368109"/>
            <a:ext cx="867946" cy="729783"/>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 xmlns:p14="http://schemas.microsoft.com/office/powerpoint/2010/main"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 xmlns:p14="http://schemas.microsoft.com/office/powerpoint/2010/main"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 xmlns:p14="http://schemas.microsoft.com/office/powerpoint/2010/main"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 xmlns:p14="http://schemas.microsoft.com/office/powerpoint/2010/main" val="21504887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 xmlns:p14="http://schemas.microsoft.com/office/powerpoint/2010/main"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 xmlns:p14="http://schemas.microsoft.com/office/powerpoint/2010/main"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12235</TotalTime>
  <Words>3155</Words>
  <Application>Microsoft Office PowerPoint</Application>
  <PresentationFormat>On-screen Show (4:3)</PresentationFormat>
  <Paragraphs>321</Paragraphs>
  <Slides>46</Slides>
  <Notes>45</Notes>
  <HiddenSlides>3</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Default Design</vt:lpstr>
      <vt:lpstr>1_Default Design</vt:lpstr>
      <vt:lpstr>2_Default Design</vt:lpstr>
      <vt:lpstr>Countdown to 2015:  South Sudan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Valued Acer Customer</cp:lastModifiedBy>
  <cp:revision>698</cp:revision>
  <cp:lastPrinted>2012-06-12T19:26:24Z</cp:lastPrinted>
  <dcterms:created xsi:type="dcterms:W3CDTF">2008-01-10T17:37:13Z</dcterms:created>
  <dcterms:modified xsi:type="dcterms:W3CDTF">2013-02-25T08:07:27Z</dcterms:modified>
</cp:coreProperties>
</file>