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412"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4687" autoAdjust="0"/>
  </p:normalViewPr>
  <p:slideViewPr>
    <p:cSldViewPr snapToGrid="0">
      <p:cViewPr>
        <p:scale>
          <a:sx n="50" d="100"/>
          <a:sy n="50" d="100"/>
        </p:scale>
        <p:origin x="-942" y="1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2/25/2013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2/25/2013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a:t>
            </a:r>
            <a:r>
              <a:rPr lang="en-GB" baseline="0" dirty="0" smtClean="0"/>
              <a:t>, the data from the 2012 Countdown profile </a:t>
            </a:r>
            <a:r>
              <a:rPr lang="en-GB" i="0" baseline="0" dirty="0" smtClean="0"/>
              <a:t>for Sudan,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Sudan</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baseline="0" dirty="0" smtClean="0"/>
              <a:t> </a:t>
            </a:r>
            <a:r>
              <a:rPr lang="en-US" i="0" dirty="0" smtClean="0">
                <a:solidFill>
                  <a:srgbClr val="FF0000"/>
                </a:solidFill>
              </a:rPr>
              <a:t>In</a:t>
            </a:r>
            <a:r>
              <a:rPr lang="en-US" i="0" baseline="0" dirty="0" smtClean="0">
                <a:solidFill>
                  <a:srgbClr val="FF0000"/>
                </a:solidFill>
              </a:rPr>
              <a:t> </a:t>
            </a:r>
            <a:r>
              <a:rPr lang="en-US" i="0" baseline="0" dirty="0" smtClean="0">
                <a:solidFill>
                  <a:srgbClr val="FF0000"/>
                </a:solidFill>
              </a:rPr>
              <a:t>the 2012 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a:t>
            </a:r>
            <a:r>
              <a:rPr lang="en-US" baseline="0" dirty="0" smtClean="0"/>
              <a:t> </a:t>
            </a:r>
            <a:r>
              <a:rPr lang="en-US" dirty="0" smtClean="0"/>
              <a:t>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Sudan’s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No data on the Sudan 2010 </a:t>
            </a:r>
            <a:r>
              <a:rPr lang="en-US" i="1" dirty="0" smtClean="0"/>
              <a:t>Under—five child mortality rate </a:t>
            </a:r>
            <a:r>
              <a:rPr lang="en-US" dirty="0" smtClean="0"/>
              <a:t>and </a:t>
            </a:r>
            <a:r>
              <a:rPr lang="en-US" i="1" dirty="0" smtClean="0"/>
              <a:t>Maternal mortality ratios</a:t>
            </a:r>
            <a:r>
              <a:rPr lang="en-US" dirty="0" smtClean="0"/>
              <a:t>.  Newer UN</a:t>
            </a:r>
            <a:r>
              <a:rPr lang="en-US" baseline="0" dirty="0" smtClean="0"/>
              <a:t> estimates show an Under-five mortality rate of 86 for 2011.</a:t>
            </a:r>
            <a:endParaRPr lang="en-US" dirty="0" smtClean="0"/>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Sudan,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t>
            </a:r>
            <a:r>
              <a:rPr lang="en-US" i="1" baseline="0" dirty="0" smtClean="0"/>
              <a:t> Additional </a:t>
            </a:r>
            <a:r>
              <a:rPr lang="en-US" i="1" baseline="0" dirty="0" smtClean="0"/>
              <a:t>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 data</a:t>
            </a:r>
            <a:r>
              <a:rPr lang="en-US" baseline="0" dirty="0" smtClean="0"/>
              <a:t> on </a:t>
            </a:r>
            <a:r>
              <a:rPr lang="en-US" i="1" baseline="0" dirty="0" smtClean="0"/>
              <a:t>C</a:t>
            </a:r>
            <a:r>
              <a:rPr lang="en-US" i="1" dirty="0" smtClean="0"/>
              <a:t>auses of under-five</a:t>
            </a:r>
            <a:r>
              <a:rPr lang="en-US" i="1" baseline="0" dirty="0" smtClean="0"/>
              <a:t> deaths </a:t>
            </a:r>
            <a:r>
              <a:rPr lang="en-US" baseline="0" dirty="0" smtClean="0"/>
              <a:t>for 2010.</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No data is available for Sudan.</a:t>
            </a:r>
          </a:p>
          <a:p>
            <a:endParaRPr lang="en-US" i="0" baseline="0" dirty="0" smtClean="0"/>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utilization of key services.</a:t>
            </a:r>
          </a:p>
          <a:p>
            <a:endParaRPr lang="en-US" i="0" baseline="0" dirty="0" smtClean="0"/>
          </a:p>
          <a:p>
            <a:r>
              <a:rPr lang="en-US" i="0" baseline="0" dirty="0" smtClean="0"/>
              <a:t>No data available on </a:t>
            </a:r>
            <a:r>
              <a:rPr lang="en-US" i="1" baseline="0" dirty="0" smtClean="0"/>
              <a:t>Postnatal care</a:t>
            </a:r>
            <a:r>
              <a:rPr lang="en-US" i="0" baseline="0" dirty="0" smtClean="0"/>
              <a:t> or </a:t>
            </a:r>
            <a:r>
              <a:rPr lang="en-US" i="1" baseline="0" dirty="0" smtClean="0"/>
              <a:t>Measles  </a:t>
            </a:r>
            <a:r>
              <a:rPr lang="en-US" i="0" baseline="0" dirty="0" smtClean="0"/>
              <a:t>vaccination.</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is only 23%.  </a:t>
            </a:r>
            <a:r>
              <a:rPr lang="en-US" sz="1200" kern="1200" dirty="0" smtClean="0">
                <a:solidFill>
                  <a:schemeClr val="tx1"/>
                </a:solidFill>
                <a:latin typeface="+mn-lt"/>
                <a:ea typeface="+mn-ea"/>
                <a:cs typeface="+mn-cs"/>
              </a:rPr>
              <a:t>It’s important to consider </a:t>
            </a:r>
            <a:r>
              <a:rPr lang="en-US" sz="1200" b="1" kern="1200" dirty="0" smtClean="0">
                <a:solidFill>
                  <a:schemeClr val="tx1"/>
                </a:solidFill>
                <a:latin typeface="+mn-lt"/>
                <a:ea typeface="+mn-ea"/>
                <a:cs typeface="+mn-cs"/>
              </a:rPr>
              <a:t>how</a:t>
            </a:r>
            <a:r>
              <a:rPr lang="en-US" sz="1200" kern="1200" dirty="0" smtClean="0">
                <a:solidFill>
                  <a:schemeClr val="tx1"/>
                </a:solidFill>
                <a:latin typeface="+mn-lt"/>
                <a:ea typeface="+mn-ea"/>
                <a:cs typeface="+mn-cs"/>
              </a:rPr>
              <a:t> to raise coverage, </a:t>
            </a:r>
            <a:r>
              <a:rPr lang="en-US" sz="1200" b="1" kern="1200" dirty="0" smtClean="0">
                <a:solidFill>
                  <a:schemeClr val="tx1"/>
                </a:solidFill>
                <a:latin typeface="+mn-lt"/>
                <a:ea typeface="+mn-ea"/>
                <a:cs typeface="+mn-cs"/>
              </a:rPr>
              <a:t>who</a:t>
            </a:r>
            <a:r>
              <a:rPr lang="en-US" sz="1200" kern="1200" dirty="0" smtClean="0">
                <a:solidFill>
                  <a:schemeClr val="tx1"/>
                </a:solidFill>
                <a:latin typeface="+mn-lt"/>
                <a:ea typeface="+mn-ea"/>
                <a:cs typeface="+mn-cs"/>
              </a:rPr>
              <a:t> still lacks access and </a:t>
            </a:r>
            <a:r>
              <a:rPr lang="en-US" sz="1200" b="1" kern="1200" dirty="0" smtClean="0">
                <a:solidFill>
                  <a:schemeClr val="tx1"/>
                </a:solidFill>
                <a:latin typeface="+mn-lt"/>
                <a:ea typeface="+mn-ea"/>
                <a:cs typeface="+mn-cs"/>
              </a:rPr>
              <a:t>if</a:t>
            </a:r>
            <a:r>
              <a:rPr lang="en-US" sz="1200" kern="1200" dirty="0" smtClean="0">
                <a:solidFill>
                  <a:schemeClr val="tx1"/>
                </a:solidFill>
                <a:latin typeface="+mn-lt"/>
                <a:ea typeface="+mn-ea"/>
                <a:cs typeface="+mn-cs"/>
              </a:rPr>
              <a:t> quality of care issues 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data is not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t>
            </a:r>
            <a:r>
              <a:rPr lang="en-US" baseline="0" dirty="0" smtClean="0"/>
              <a:t>56%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Far fewer women are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is missing for many other mat</a:t>
            </a:r>
            <a:r>
              <a:rPr lang="en-US" baseline="0" dirty="0" smtClean="0"/>
              <a:t>ernal and newborn health indicators.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No data available for Sudan’s </a:t>
            </a:r>
            <a:r>
              <a:rPr lang="en-US" i="1" dirty="0" smtClean="0"/>
              <a:t>Immunization</a:t>
            </a:r>
            <a:r>
              <a:rPr lang="en-US" dirty="0" smtClean="0"/>
              <a:t> coverage.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2010 some 56% of children with suspected pneumonia were taken to an appropriate health provider for treatment.   66% of children with suspected pneumonia received antibiotics.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12% of children with diarrhoea received increased fluids and continued feeding.  22% were treated with ORS.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Sudan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a:t>
            </a:r>
            <a:r>
              <a:rPr lang="en-US" i="0" baseline="0" dirty="0" smtClean="0"/>
              <a:t>  </a:t>
            </a:r>
            <a:r>
              <a:rPr lang="en-US" i="0" dirty="0" smtClean="0"/>
              <a:t>This slide show is intended to stimulate discussion about country progress in Sudan</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available on ITN use</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32% of children are </a:t>
            </a:r>
            <a:r>
              <a:rPr lang="en-US" i="1" dirty="0" smtClean="0"/>
              <a:t>Underweight </a:t>
            </a:r>
            <a:r>
              <a:rPr lang="en-US" i="0" dirty="0" smtClean="0"/>
              <a:t>and </a:t>
            </a:r>
            <a:r>
              <a:rPr lang="en-US" i="0" dirty="0" smtClean="0"/>
              <a:t>35</a:t>
            </a:r>
            <a:r>
              <a:rPr lang="en-US" i="0" dirty="0" smtClean="0"/>
              <a:t>% are </a:t>
            </a:r>
            <a:r>
              <a:rPr lang="en-US" i="1" dirty="0" smtClean="0"/>
              <a:t>Stunted</a:t>
            </a:r>
            <a:r>
              <a:rPr lang="en-US" i="0" dirty="0" smtClean="0"/>
              <a:t>.</a:t>
            </a:r>
            <a:r>
              <a:rPr lang="en-US" i="1"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41% of infants are practicing </a:t>
            </a:r>
            <a:r>
              <a:rPr lang="en-US" i="1" dirty="0" smtClean="0"/>
              <a:t>Exclusive breastfeeding</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available on </a:t>
            </a:r>
            <a:r>
              <a:rPr lang="en-US" i="1" baseline="0" dirty="0" smtClean="0"/>
              <a:t>Improved drinking water </a:t>
            </a:r>
            <a:r>
              <a:rPr lang="en-US" i="1" baseline="0" dirty="0" smtClean="0"/>
              <a:t>coverage.</a:t>
            </a:r>
            <a:r>
              <a:rPr lang="en-US" i="0"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data available on </a:t>
            </a:r>
            <a:r>
              <a:rPr lang="en-US" i="1" dirty="0" smtClean="0"/>
              <a:t>Improved sanitation coverage</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Sudan has fully adopted some of the policies being tracked by Countdown.  It would be important to understand why full adoption hasn’t happened and to know the current status of implementation of each policy.  Requiring specific notification and investigation of maternal deaths can be very useful in identifying ways to prevent future deaths.  </a:t>
            </a:r>
            <a:r>
              <a:rPr lang="en-US" sz="1200" kern="1200" dirty="0" smtClean="0">
                <a:solidFill>
                  <a:schemeClr val="tx1"/>
                </a:solidFill>
                <a:latin typeface="+mn-lt"/>
                <a:ea typeface="+mn-ea"/>
                <a:cs typeface="+mn-cs"/>
              </a:rPr>
              <a:t>Fully </a:t>
            </a:r>
            <a:r>
              <a:rPr lang="en-US" sz="1200" kern="1200" dirty="0" smtClean="0">
                <a:solidFill>
                  <a:schemeClr val="tx1"/>
                </a:solidFill>
                <a:latin typeface="+mn-lt"/>
                <a:ea typeface="+mn-ea"/>
                <a:cs typeface="+mn-cs"/>
              </a:rPr>
              <a:t>adopting other key policies and implementing them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Sudan does not have sufficient data for the Countdown equity analysis. </a:t>
            </a:r>
            <a:r>
              <a:rPr lang="en-US" dirty="0" smtClean="0"/>
              <a:t> Conducting </a:t>
            </a:r>
            <a:r>
              <a:rPr lang="en-US" dirty="0" smtClean="0"/>
              <a:t>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a:t>
            </a:r>
            <a:r>
              <a:rPr lang="en-US" baseline="0" dirty="0" smtClean="0"/>
              <a:t>Using </a:t>
            </a:r>
            <a:r>
              <a:rPr lang="en-US" baseline="0" dirty="0" smtClean="0"/>
              <a:t>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Sudan</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 xmlns:p14="http://schemas.microsoft.com/office/powerpoint/2010/main" val="12686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 xmlns:p14="http://schemas.microsoft.com/office/powerpoint/2010/main"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 xmlns:p14="http://schemas.microsoft.com/office/powerpoint/2010/main"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 xmlns:p14="http://schemas.microsoft.com/office/powerpoint/2010/main"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 xmlns:p14="http://schemas.microsoft.com/office/powerpoint/2010/main"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 xmlns:p14="http://schemas.microsoft.com/office/powerpoint/2010/main"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 xmlns:p14="http://schemas.microsoft.com/office/powerpoint/2010/main"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 xmlns:p14="http://schemas.microsoft.com/office/powerpoint/2010/main"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2/25/2013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 xmlns:p14="http://schemas.microsoft.com/office/powerpoint/2010/main"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2/25/2013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 xmlns:p14="http://schemas.microsoft.com/office/powerpoint/2010/main"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2/25/2013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 xmlns:p14="http://schemas.microsoft.com/office/powerpoint/2010/main"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 xmlns:p14="http://schemas.microsoft.com/office/powerpoint/2010/main"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 xmlns:p14="http://schemas.microsoft.com/office/powerpoint/2010/main"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 xmlns:p14="http://schemas.microsoft.com/office/powerpoint/2010/main"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 xmlns:p14="http://schemas.microsoft.com/office/powerpoint/2010/main"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Sudan</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 xmlns:p14="http://schemas.microsoft.com/office/powerpoint/2010/main"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 xmlns:p14="http://schemas.microsoft.com/office/powerpoint/2010/main"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Sudan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2030" t="648" r="4123" b="1885"/>
          <a:stretch/>
        </p:blipFill>
        <p:spPr bwMode="auto">
          <a:xfrm>
            <a:off x="0" y="0"/>
            <a:ext cx="4572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4044" t="567" r="1947" b="1869"/>
          <a:stretch/>
        </p:blipFill>
        <p:spPr bwMode="auto">
          <a:xfrm>
            <a:off x="4572000" y="0"/>
            <a:ext cx="4572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 xmlns:p14="http://schemas.microsoft.com/office/powerpoint/2010/main"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355291"/>
            <a:ext cx="8143452" cy="1877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86 deaths </a:t>
            </a:r>
            <a:r>
              <a:rPr lang="en-US" sz="2200" dirty="0">
                <a:latin typeface="+mn-lt"/>
              </a:rPr>
              <a:t>per 1000 live births</a:t>
            </a:r>
          </a:p>
          <a:p>
            <a:pPr algn="ctr"/>
            <a:r>
              <a:rPr lang="en-US" sz="2200" dirty="0" smtClean="0">
                <a:latin typeface="+mn-lt"/>
              </a:rPr>
              <a:t>Infant mortality rate (IMR) </a:t>
            </a:r>
            <a:r>
              <a:rPr lang="en-US" sz="2200" dirty="0">
                <a:latin typeface="+mn-lt"/>
              </a:rPr>
              <a:t>= </a:t>
            </a:r>
            <a:r>
              <a:rPr lang="en-US" sz="2200" dirty="0" smtClean="0">
                <a:latin typeface="+mn-lt"/>
              </a:rPr>
              <a:t>57 deaths </a:t>
            </a:r>
            <a:r>
              <a:rPr lang="en-US" sz="2200" dirty="0">
                <a:latin typeface="+mn-lt"/>
              </a:rPr>
              <a:t>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31 deaths </a:t>
            </a:r>
            <a:r>
              <a:rPr lang="en-US" sz="2200" dirty="0">
                <a:latin typeface="+mn-lt"/>
              </a:rPr>
              <a:t>per 1000 live births</a:t>
            </a:r>
          </a:p>
          <a:p>
            <a:pPr algn="ctr">
              <a:defRPr/>
            </a:pPr>
            <a:endParaRPr lang="en-US" sz="2400" b="1" dirty="0">
              <a:solidFill>
                <a:srgbClr val="990033"/>
              </a:solidFill>
              <a:latin typeface="+mn-lt"/>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7224" y="1905000"/>
            <a:ext cx="8700169" cy="3314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9492036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8" y="2042573"/>
            <a:ext cx="2933979" cy="3000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r>
              <a:rPr lang="en-US" sz="2400" dirty="0">
                <a:latin typeface="+mn-lt"/>
              </a:rPr>
              <a:t>Haemorrhage – </a:t>
            </a:r>
            <a:r>
              <a:rPr lang="en-US" sz="2400" dirty="0" smtClean="0">
                <a:latin typeface="+mn-lt"/>
              </a:rPr>
              <a:t>34%</a:t>
            </a:r>
            <a:endParaRPr lang="en-US" sz="2400" dirty="0">
              <a:latin typeface="+mn-lt"/>
            </a:endParaRPr>
          </a:p>
          <a:p>
            <a:r>
              <a:rPr lang="en-US" sz="2400" dirty="0">
                <a:latin typeface="+mn-lt"/>
              </a:rPr>
              <a:t>Hypertension – </a:t>
            </a:r>
            <a:r>
              <a:rPr lang="en-US" sz="2400" dirty="0" smtClean="0">
                <a:latin typeface="+mn-lt"/>
              </a:rPr>
              <a:t>19%</a:t>
            </a:r>
          </a:p>
          <a:p>
            <a:r>
              <a:rPr lang="en-US" sz="2400" dirty="0" smtClean="0">
                <a:latin typeface="+mn-lt"/>
              </a:rPr>
              <a:t>Unsafe abortion – </a:t>
            </a:r>
            <a:r>
              <a:rPr lang="en-US" sz="2400" dirty="0">
                <a:latin typeface="+mn-lt"/>
              </a:rPr>
              <a:t>9</a:t>
            </a:r>
            <a:r>
              <a:rPr lang="en-US" sz="2400" dirty="0" smtClean="0">
                <a:latin typeface="+mn-lt"/>
              </a:rPr>
              <a:t>%</a:t>
            </a:r>
          </a:p>
          <a:p>
            <a:r>
              <a:rPr lang="en-US" sz="2400" dirty="0" smtClean="0">
                <a:latin typeface="+mn-lt"/>
              </a:rPr>
              <a:t>Sepsis – 9%</a:t>
            </a:r>
            <a:endParaRPr lang="en-US" sz="2400" dirty="0">
              <a:latin typeface="+mn-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29316" y="1495331"/>
            <a:ext cx="5562233" cy="3762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7541896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 xmlns:p14="http://schemas.microsoft.com/office/powerpoint/2010/main"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781236"/>
            <a:ext cx="2540832" cy="12157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No data available</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88821" y="1357619"/>
            <a:ext cx="6094428" cy="40629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55744105"/>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1105174"/>
            <a:ext cx="7924800" cy="5505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16092" y="328604"/>
            <a:ext cx="6813075" cy="5463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91773219"/>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6224" y="1048012"/>
            <a:ext cx="7134225" cy="54851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4938242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41462" y="1000108"/>
            <a:ext cx="7023750" cy="55626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6139530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73968" y="1138713"/>
            <a:ext cx="6936582" cy="50275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5242761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76299" y="1152658"/>
            <a:ext cx="7362809" cy="52481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51714" y="1134470"/>
            <a:ext cx="7203246" cy="510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4197867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07654" y="1186454"/>
            <a:ext cx="7040995" cy="51239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7906653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6158" y="1263211"/>
            <a:ext cx="7274357" cy="4863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03418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Sudan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5850" y="1196285"/>
            <a:ext cx="7191737" cy="5071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0990464"/>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67212" y="1159106"/>
            <a:ext cx="6572250" cy="54607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37689386"/>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15232" y="1141601"/>
            <a:ext cx="6428617" cy="52751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0794650"/>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741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92550" y="1057258"/>
            <a:ext cx="6521573" cy="54768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76919278"/>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84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23628" y="1095358"/>
            <a:ext cx="6407398" cy="53620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9072953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60917"/>
            <a:ext cx="8229600" cy="46917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PARTIAL </a:t>
            </a:r>
            <a:r>
              <a:rPr lang="en-US" sz="2400" dirty="0" smtClean="0"/>
              <a:t>- Specific notifications of maternal deaths </a:t>
            </a:r>
          </a:p>
          <a:p>
            <a:r>
              <a:rPr lang="en-US" sz="2400" b="1" dirty="0" smtClean="0">
                <a:solidFill>
                  <a:srgbClr val="800000"/>
                </a:solidFill>
              </a:rPr>
              <a:t>NO </a:t>
            </a:r>
            <a:r>
              <a:rPr lang="en-US" sz="2400" dirty="0" smtClean="0"/>
              <a:t>- Midwifery personnel authorized to administer core set of life saving interventions</a:t>
            </a:r>
            <a:r>
              <a:rPr lang="en-US" sz="2400" dirty="0"/>
              <a:t> </a:t>
            </a:r>
          </a:p>
          <a:p>
            <a:r>
              <a:rPr lang="en-US" sz="2400" b="1" dirty="0" smtClean="0">
                <a:solidFill>
                  <a:srgbClr val="800000"/>
                </a:solidFill>
              </a:rPr>
              <a:t>PARTIAL </a:t>
            </a:r>
            <a:r>
              <a:rPr lang="en-US" sz="2400" dirty="0" smtClean="0"/>
              <a:t>- 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 </a:t>
            </a:r>
            <a:r>
              <a:rPr lang="en-US" sz="2400" dirty="0" smtClean="0"/>
              <a:t>- Community treatment of pneumonia with antibiotics</a:t>
            </a:r>
          </a:p>
          <a:p>
            <a:r>
              <a:rPr lang="en-US" sz="2400" b="1" dirty="0" smtClean="0">
                <a:solidFill>
                  <a:srgbClr val="800000"/>
                </a:solidFill>
              </a:rPr>
              <a:t>YES </a:t>
            </a:r>
            <a:r>
              <a:rPr lang="en-US" sz="2400" dirty="0" smtClean="0"/>
              <a:t>- Low osmolarity ORS and zinc for diarrhoea management </a:t>
            </a:r>
          </a:p>
          <a:p>
            <a:r>
              <a:rPr lang="en-US" sz="2400" b="1" dirty="0" smtClean="0">
                <a:solidFill>
                  <a:srgbClr val="800000"/>
                </a:solidFill>
              </a:rPr>
              <a:t>YES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211434"/>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 xmlns:p14="http://schemas.microsoft.com/office/powerpoint/2010/main"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990033"/>
                </a:solidFill>
              </a:rPr>
              <a:t>Yes</a:t>
            </a: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11.2 </a:t>
            </a:r>
            <a:r>
              <a:rPr lang="en-US" sz="2200" dirty="0" smtClean="0"/>
              <a:t>(2008) </a:t>
            </a:r>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35% </a:t>
            </a:r>
            <a:r>
              <a:rPr lang="en-US" sz="2200" dirty="0" smtClean="0"/>
              <a:t>(2008)</a:t>
            </a:r>
            <a:endParaRPr lang="en-US" sz="2200" b="1" dirty="0" smtClean="0">
              <a:solidFill>
                <a:srgbClr val="800000"/>
              </a:solidFill>
            </a:endParaRPr>
          </a:p>
          <a:p>
            <a:pPr marL="0" indent="0">
              <a:spcBef>
                <a:spcPts val="0"/>
              </a:spcBef>
              <a:spcAft>
                <a:spcPts val="600"/>
              </a:spcAft>
              <a:buClr>
                <a:srgbClr val="800000"/>
              </a:buClr>
              <a:buNone/>
            </a:pP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$333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a:t>(2010</a:t>
            </a:r>
            <a:r>
              <a:rPr lang="en-US" sz="2200" dirty="0" smtClean="0"/>
              <a:t>)</a:t>
            </a:r>
            <a:r>
              <a:rPr lang="en-US" sz="2200" b="1" dirty="0" smtClean="0">
                <a:solidFill>
                  <a:srgbClr val="800000"/>
                </a:solidFill>
              </a:rPr>
              <a:t>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67% </a:t>
            </a:r>
            <a:r>
              <a:rPr lang="en-US" sz="2200" dirty="0"/>
              <a:t>(2010</a:t>
            </a:r>
            <a:r>
              <a:rPr lang="en-US" sz="2200" dirty="0" smtClean="0"/>
              <a:t>)</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$14 </a:t>
            </a:r>
            <a:r>
              <a:rPr lang="en-US" sz="2200" dirty="0"/>
              <a:t>(</a:t>
            </a:r>
            <a:r>
              <a:rPr lang="en-US" sz="2200" dirty="0" smtClean="0"/>
              <a:t>2009)</a:t>
            </a:r>
            <a:r>
              <a:rPr lang="en-US" sz="2200" b="1" dirty="0" smtClean="0">
                <a:solidFill>
                  <a:srgbClr val="800000"/>
                </a:solidFill>
              </a:rPr>
              <a:t> </a:t>
            </a:r>
            <a:endParaRPr lang="en-US" sz="2200" dirty="0" smtClean="0"/>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$24 </a:t>
            </a:r>
            <a:r>
              <a:rPr lang="en-US" sz="2200" dirty="0"/>
              <a:t>(</a:t>
            </a:r>
            <a:r>
              <a:rPr lang="en-US" sz="2200" dirty="0" smtClean="0"/>
              <a:t>2009)</a:t>
            </a:r>
            <a:r>
              <a:rPr lang="en-US" sz="2200" b="1" dirty="0" smtClean="0">
                <a:solidFill>
                  <a:srgbClr val="800000"/>
                </a:solidFill>
              </a:rPr>
              <a:t> </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 xmlns:p14="http://schemas.microsoft.com/office/powerpoint/2010/main"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1809750"/>
            <a:ext cx="3625850" cy="28315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Sudan</a:t>
            </a:r>
            <a:r>
              <a:rPr lang="en-US" sz="2800" dirty="0" smtClean="0">
                <a:cs typeface="Calibri" pitchFamily="34" charset="0"/>
              </a:rPr>
              <a:t> </a:t>
            </a: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9612" y="268288"/>
            <a:ext cx="4110037" cy="624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67126347"/>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46724" y="2051334"/>
            <a:ext cx="2911475" cy="438280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 xmlns:p14="http://schemas.microsoft.com/office/powerpoint/2010/main"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 xmlns:p14="http://schemas.microsoft.com/office/powerpoint/2010/main"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Sudan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71232" y="2655411"/>
            <a:ext cx="2091030" cy="13524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 xmlns:p14="http://schemas.microsoft.com/office/powerpoint/2010/main"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49088" y="5198260"/>
            <a:ext cx="1194912" cy="1688809"/>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013" y="4736059"/>
            <a:ext cx="767157" cy="608855"/>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520" y="3368109"/>
            <a:ext cx="867946" cy="729783"/>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 xmlns:p14="http://schemas.microsoft.com/office/powerpoint/2010/main"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 xmlns:p14="http://schemas.microsoft.com/office/powerpoint/2010/main"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 xmlns:p14="http://schemas.microsoft.com/office/powerpoint/2010/main"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 xmlns:p14="http://schemas.microsoft.com/office/powerpoint/2010/main"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 xmlns:p14="http://schemas.microsoft.com/office/powerpoint/2010/main"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 xmlns:p14="http://schemas.microsoft.com/office/powerpoint/2010/main"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12141</TotalTime>
  <Words>3183</Words>
  <Application>Microsoft Office PowerPoint</Application>
  <PresentationFormat>On-screen Show (4:3)</PresentationFormat>
  <Paragraphs>323</Paragraphs>
  <Slides>46</Slides>
  <Notes>45</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Sudan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Valued Acer Customer</cp:lastModifiedBy>
  <cp:revision>699</cp:revision>
  <cp:lastPrinted>2012-06-12T19:26:24Z</cp:lastPrinted>
  <dcterms:created xsi:type="dcterms:W3CDTF">2008-01-10T17:37:13Z</dcterms:created>
  <dcterms:modified xsi:type="dcterms:W3CDTF">2013-02-25T08:17:37Z</dcterms:modified>
</cp:coreProperties>
</file>