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8318" autoAdjust="0"/>
  </p:normalViewPr>
  <p:slideViewPr>
    <p:cSldViewPr snapToGrid="0">
      <p:cViewPr>
        <p:scale>
          <a:sx n="51" d="100"/>
          <a:sy n="51" d="100"/>
        </p:scale>
        <p:origin x="-912" y="16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3/2/2013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3/2/2013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a:t>
            </a:r>
            <a:r>
              <a:rPr lang="en-US" i="0" baseline="0" dirty="0" smtClean="0"/>
              <a:t>Turkmenistan</a:t>
            </a:r>
            <a:r>
              <a:rPr lang="en-GB" i="0" baseline="0" dirty="0" smtClean="0"/>
              <a:t>,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Turkmenistan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2012 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Turkmenistan’s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Turkmenistan 2010 </a:t>
            </a:r>
            <a:r>
              <a:rPr lang="en-US" i="1" dirty="0" smtClean="0"/>
              <a:t>Under—five child mortality rate </a:t>
            </a:r>
            <a:r>
              <a:rPr lang="en-US" dirty="0" smtClean="0"/>
              <a:t>and </a:t>
            </a:r>
            <a:r>
              <a:rPr lang="en-US" i="1" dirty="0" smtClean="0"/>
              <a:t>Maternal mortality ratio </a:t>
            </a:r>
            <a:r>
              <a:rPr lang="en-US" dirty="0" smtClean="0"/>
              <a:t>are declining slowly.  Newer UN</a:t>
            </a:r>
            <a:r>
              <a:rPr lang="en-US" baseline="0" dirty="0" smtClean="0"/>
              <a:t> estimates show an Under-five mortality rate of 53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CIS region, including Turkmenistan,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44% of child deaths occur in the neonatal period.  Most of these can be prevented.  Post-neonatal deaths can, also,</a:t>
            </a:r>
            <a:r>
              <a:rPr lang="en-US" baseline="0" dirty="0" smtClean="0"/>
              <a:t> mostly be prevented and come mainly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very high.  It </a:t>
            </a:r>
            <a:r>
              <a:rPr lang="en-US" baseline="0" dirty="0" smtClean="0"/>
              <a:t>‘s useful </a:t>
            </a:r>
            <a:r>
              <a:rPr lang="en-US" baseline="0" dirty="0" smtClean="0"/>
              <a:t>to also consider </a:t>
            </a:r>
            <a:r>
              <a:rPr lang="en-US" b="0" i="0" baseline="0" dirty="0" smtClean="0"/>
              <a:t>quality of care for these services.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99</a:t>
            </a:r>
            <a:r>
              <a:rPr lang="en-US" baseline="0" dirty="0" smtClean="0"/>
              <a:t>% </a:t>
            </a:r>
            <a:r>
              <a:rPr lang="en-US" sz="1200" kern="1200" dirty="0" smtClean="0">
                <a:solidFill>
                  <a:schemeClr val="tx1"/>
                </a:solidFill>
                <a:latin typeface="+mn-lt"/>
                <a:ea typeface="+mn-ea"/>
                <a:cs typeface="+mn-cs"/>
              </a:rPr>
              <a:t>of women attend </a:t>
            </a:r>
            <a:r>
              <a:rPr lang="en-US" sz="1200" i="1" kern="1200" dirty="0" smtClean="0">
                <a:solidFill>
                  <a:schemeClr val="tx1"/>
                </a:solidFill>
                <a:latin typeface="+mn-lt"/>
                <a:ea typeface="+mn-ea"/>
                <a:cs typeface="+mn-cs"/>
              </a:rPr>
              <a:t>Antenatal care </a:t>
            </a:r>
            <a:r>
              <a:rPr lang="en-US" sz="1200" kern="1200" dirty="0" smtClean="0">
                <a:solidFill>
                  <a:schemeClr val="tx1"/>
                </a:solidFill>
                <a:latin typeface="+mn-lt"/>
                <a:ea typeface="+mn-ea"/>
                <a:cs typeface="+mn-cs"/>
              </a:rPr>
              <a:t>with a skilled provider at least once during pregnancy.  </a:t>
            </a:r>
            <a:r>
              <a:rPr lang="en-US" baseline="0" dirty="0" smtClean="0"/>
              <a:t>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C-Section rates </a:t>
            </a:r>
            <a:r>
              <a:rPr lang="en-US" baseline="0" dirty="0" smtClean="0"/>
              <a:t>are below the minimum needed to save lives.  </a:t>
            </a:r>
          </a:p>
          <a:p>
            <a:r>
              <a:rPr lang="en-US" baseline="0" dirty="0" smtClean="0"/>
              <a:t>For many indicators information was not available.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Turkmenistan's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2006 some 83% of children with suspected pneumonia were taken to an appropriate provider.  50%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40% of children with diarrhoea were being treated with ORS.</a:t>
            </a:r>
            <a:r>
              <a:rPr lang="en-US" baseline="0" dirty="0" smtClean="0"/>
              <a:t>   Only 25% were given increased fluids and continued feeding.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Turkmenistan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a:t>
            </a:r>
            <a:r>
              <a:rPr lang="en-US" i="0" dirty="0" smtClean="0"/>
              <a:t> This </a:t>
            </a:r>
            <a:r>
              <a:rPr lang="en-US" i="0" dirty="0" smtClean="0"/>
              <a:t>slide show is intended to stimulate discussion about country progress in Turkmenistan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a:t>
            </a:r>
            <a:r>
              <a:rPr lang="en-US" sz="1200" i="1" kern="1200" dirty="0" smtClean="0">
                <a:solidFill>
                  <a:schemeClr val="tx1"/>
                </a:solidFill>
                <a:latin typeface="+mn-lt"/>
                <a:ea typeface="+mn-ea"/>
                <a:cs typeface="+mn-cs"/>
              </a:rPr>
              <a:t>might choose to omit this slide from the presentation as there is a very limited risk of malaria transmission.)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low and have</a:t>
            </a:r>
            <a:r>
              <a:rPr lang="en-US" baseline="0" dirty="0" smtClean="0"/>
              <a:t> decreased since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is high in urban areas.  No data was available for rural areas.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small</a:t>
            </a:r>
            <a:r>
              <a:rPr lang="en-US" baseline="0" dirty="0" smtClean="0"/>
              <a:t> percent of the population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Turkmenistan has adopted some important global policy recommendations.  Adoption of key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policy recommendations and with their implementation could save lives.</a:t>
            </a:r>
            <a:endParaRPr lang="en-US" dirty="0" smtClean="0"/>
          </a:p>
          <a:p>
            <a:endParaRPr lang="en-US" dirty="0" smtClean="0"/>
          </a:p>
          <a:p>
            <a:r>
              <a:rPr lang="en-US" dirty="0" smtClean="0"/>
              <a:t>No data available on </a:t>
            </a:r>
            <a:r>
              <a:rPr lang="en-US" i="1" dirty="0" smtClean="0"/>
              <a:t>Postnatal home</a:t>
            </a:r>
            <a:r>
              <a:rPr lang="en-US" i="1" baseline="0" dirty="0" smtClean="0"/>
              <a:t> visits</a:t>
            </a:r>
            <a:r>
              <a:rPr lang="en-US" baseline="0" dirty="0" smtClean="0"/>
              <a:t> </a:t>
            </a:r>
            <a:r>
              <a:rPr lang="en-US" i="1" baseline="0" dirty="0" smtClean="0"/>
              <a:t>in the first week of life</a:t>
            </a:r>
            <a:r>
              <a:rPr lang="en-US" baseline="0" dirty="0" smtClean="0"/>
              <a:t>.</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Turkmenistan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r>
              <a:rPr lang="en-US" dirty="0" smtClean="0"/>
              <a:t>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US" i="0" baseline="0" dirty="0" smtClean="0"/>
              <a:t>Turkmenistan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a:t>
            </a:r>
            <a:r>
              <a:rPr lang="en-US" baseline="0" dirty="0" smtClean="0"/>
              <a:t> The </a:t>
            </a:r>
            <a:r>
              <a:rPr lang="en-US" baseline="0" dirty="0" smtClean="0"/>
              <a:t>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3/2/2013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3/2/2013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3/2/2013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3/2/2013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3/2/2013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3/2/2013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3/2/2013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3/2/2013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3/2/2013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3/2/2013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3/2/2013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3/2/2013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Turkmenistan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Turkmenistan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41" t="650" r="3624" b="1857"/>
          <a:stretch/>
        </p:blipFill>
        <p:spPr bwMode="auto">
          <a:xfrm>
            <a:off x="0" y="0"/>
            <a:ext cx="457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212" t="648" r="2453" b="1936"/>
          <a:stretch/>
        </p:blipFill>
        <p:spPr bwMode="auto">
          <a:xfrm>
            <a:off x="4572000" y="0"/>
            <a:ext cx="457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53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45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599" y="1781745"/>
            <a:ext cx="8581601" cy="3214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32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28%</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14%</a:t>
            </a:r>
          </a:p>
          <a:p>
            <a:pPr lvl="0"/>
            <a:r>
              <a:rPr lang="en-US" sz="2400" dirty="0">
                <a:solidFill>
                  <a:prstClr val="black"/>
                </a:solidFill>
                <a:latin typeface="Calibri"/>
              </a:rPr>
              <a:t>Unsafe abortion – </a:t>
            </a:r>
            <a:r>
              <a:rPr lang="en-US" sz="2400" dirty="0" smtClean="0">
                <a:solidFill>
                  <a:prstClr val="black"/>
                </a:solidFill>
                <a:latin typeface="Calibri"/>
              </a:rPr>
              <a:t>10%</a:t>
            </a:r>
            <a:endParaRPr lang="en-US" sz="2400" dirty="0">
              <a:solidFill>
                <a:prstClr val="black"/>
              </a:solidFill>
              <a:latin typeface="Calibri"/>
            </a:endParaRPr>
          </a:p>
          <a:p>
            <a:pPr lvl="0"/>
            <a:r>
              <a:rPr lang="en-US" sz="2400" dirty="0">
                <a:solidFill>
                  <a:prstClr val="black"/>
                </a:solidFill>
                <a:latin typeface="Calibri"/>
              </a:rPr>
              <a:t>Embolism – </a:t>
            </a:r>
            <a:r>
              <a:rPr lang="en-US" sz="2400" dirty="0" smtClean="0">
                <a:solidFill>
                  <a:prstClr val="black"/>
                </a:solidFill>
                <a:latin typeface="Calibri"/>
              </a:rPr>
              <a:t>10%</a:t>
            </a: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9779" y="1409700"/>
            <a:ext cx="5641901" cy="371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44%</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12% </a:t>
            </a: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8%</a:t>
            </a:r>
          </a:p>
          <a:p>
            <a:pPr lvl="0">
              <a:defRPr/>
            </a:pPr>
            <a:r>
              <a:rPr lang="en-US" sz="2400" dirty="0">
                <a:solidFill>
                  <a:prstClr val="black"/>
                </a:solidFill>
                <a:latin typeface="Calibri"/>
                <a:cs typeface="Calibri" pitchFamily="34" charset="0"/>
              </a:rPr>
              <a:t>Injuries – </a:t>
            </a:r>
            <a:r>
              <a:rPr lang="en-US" sz="2400" dirty="0" smtClean="0">
                <a:solidFill>
                  <a:prstClr val="black"/>
                </a:solidFill>
                <a:latin typeface="Calibri"/>
                <a:cs typeface="Calibri" pitchFamily="34" charset="0"/>
              </a:rPr>
              <a:t>5%</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59865" y="1261521"/>
            <a:ext cx="6016085" cy="4167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2949" y="1202196"/>
            <a:ext cx="7491489" cy="5274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8866" y="328604"/>
            <a:ext cx="6865934" cy="548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2055" y="1163164"/>
            <a:ext cx="6915522" cy="5331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2091" y="1162050"/>
            <a:ext cx="6862491" cy="528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262294"/>
            <a:ext cx="6934200" cy="5025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150" y="1106004"/>
            <a:ext cx="7186613" cy="5409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4780" y="1176529"/>
            <a:ext cx="7377113" cy="5238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1468" y="1226496"/>
            <a:ext cx="7043738" cy="5121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76036"/>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6344" y="1256283"/>
            <a:ext cx="7333986" cy="4912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Turkmenistan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068" y="1202241"/>
            <a:ext cx="7348538" cy="4936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75550" y="1149765"/>
            <a:ext cx="6355574" cy="5305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4950" y="1200150"/>
            <a:ext cx="6457366" cy="5305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9605" y="1213230"/>
            <a:ext cx="6367463" cy="5339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9768" y="1177255"/>
            <a:ext cx="6590938" cy="528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99457"/>
            <a:ext cx="8229600" cy="5091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a:t>
            </a:r>
            <a:r>
              <a:rPr lang="en-US" sz="2400" dirty="0" smtClean="0"/>
              <a:t> </a:t>
            </a:r>
            <a:r>
              <a:rPr lang="en-US" sz="2400" dirty="0"/>
              <a:t>- </a:t>
            </a:r>
            <a:r>
              <a:rPr lang="en-US" sz="2400" dirty="0" smtClean="0"/>
              <a:t>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PARTIAL</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a:t>
            </a:r>
            <a:r>
              <a:rPr lang="en-US" sz="2200" b="1" dirty="0">
                <a:solidFill>
                  <a:srgbClr val="800000"/>
                </a:solidFill>
              </a:rPr>
              <a:t>l</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68.1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86% </a:t>
            </a:r>
            <a:r>
              <a:rPr lang="en-US" sz="2200" dirty="0" smtClean="0"/>
              <a:t>(2005)</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$124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 (2010)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41%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5</a:t>
            </a:r>
            <a:r>
              <a:rPr lang="en-US" sz="2200" b="1" dirty="0" smtClean="0">
                <a:solidFill>
                  <a:srgbClr val="800000"/>
                </a:solidFill>
              </a:rPr>
              <a:t>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105400" y="1847461"/>
            <a:ext cx="3772694"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Turkmenistan</a:t>
            </a:r>
          </a:p>
          <a:p>
            <a:pPr>
              <a:spcBef>
                <a:spcPts val="600"/>
              </a:spcBef>
              <a:spcAft>
                <a:spcPts val="600"/>
              </a:spcAft>
              <a:defRPr/>
            </a:pPr>
            <a:endParaRPr lang="en-US" sz="2800" b="1" dirty="0" smtClean="0">
              <a:cs typeface="Calibri" pitchFamily="34" charset="0"/>
            </a:endParaRPr>
          </a:p>
          <a:p>
            <a:pPr>
              <a:spcBef>
                <a:spcPts val="600"/>
              </a:spcBef>
              <a:spcAft>
                <a:spcPts val="600"/>
              </a:spcAft>
              <a:defRPr/>
            </a:pPr>
            <a:r>
              <a:rPr lang="en-US" sz="2800" dirty="0" smtClean="0">
                <a:cs typeface="Calibri" pitchFamily="34" charset="0"/>
              </a:rPr>
              <a:t>There </a:t>
            </a:r>
            <a:r>
              <a:rPr lang="en-US" sz="2800" dirty="0" smtClean="0">
                <a:cs typeface="Calibri" pitchFamily="34" charset="0"/>
              </a:rPr>
              <a:t>was not sufficient information to show </a:t>
            </a:r>
            <a:r>
              <a:rPr lang="en-US" sz="2800" b="1" dirty="0" smtClean="0">
                <a:solidFill>
                  <a:srgbClr val="990033"/>
                </a:solidFill>
                <a:cs typeface="Calibri" pitchFamily="34" charset="0"/>
              </a:rPr>
              <a:t>coverage rates according to </a:t>
            </a:r>
            <a:r>
              <a:rPr lang="en-US" sz="2800" b="1" dirty="0" smtClean="0">
                <a:solidFill>
                  <a:schemeClr val="accent2">
                    <a:lumMod val="75000"/>
                  </a:schemeClr>
                </a:solidFill>
                <a:cs typeface="Calibri" pitchFamily="34" charset="0"/>
              </a:rPr>
              <a:t>wealth </a:t>
            </a:r>
            <a:r>
              <a:rPr lang="en-US" sz="2800" b="1" dirty="0" smtClean="0">
                <a:solidFill>
                  <a:srgbClr val="990033"/>
                </a:solidFill>
                <a:cs typeface="Calibri" pitchFamily="34" charset="0"/>
              </a:rPr>
              <a:t>groups.</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9073" y="391094"/>
            <a:ext cx="4034185" cy="6162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3"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Turkmenistan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12293</TotalTime>
  <Words>3171</Words>
  <Application>Microsoft Office PowerPoint</Application>
  <PresentationFormat>On-screen Show (4:3)</PresentationFormat>
  <Paragraphs>327</Paragraphs>
  <Slides>46</Slides>
  <Notes>46</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Turkmenistan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722</cp:revision>
  <cp:lastPrinted>2012-06-12T19:26:24Z</cp:lastPrinted>
  <dcterms:created xsi:type="dcterms:W3CDTF">2008-01-10T17:37:13Z</dcterms:created>
  <dcterms:modified xsi:type="dcterms:W3CDTF">2013-03-02T08:45:10Z</dcterms:modified>
</cp:coreProperties>
</file>